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9" r:id="rId1"/>
  </p:sldMasterIdLst>
  <p:notesMasterIdLst>
    <p:notesMasterId r:id="rId110"/>
  </p:notesMasterIdLst>
  <p:sldIdLst>
    <p:sldId id="256" r:id="rId2"/>
    <p:sldId id="263" r:id="rId3"/>
    <p:sldId id="257" r:id="rId4"/>
    <p:sldId id="258" r:id="rId5"/>
    <p:sldId id="260" r:id="rId6"/>
    <p:sldId id="261" r:id="rId7"/>
    <p:sldId id="262" r:id="rId8"/>
    <p:sldId id="264" r:id="rId9"/>
    <p:sldId id="362" r:id="rId10"/>
    <p:sldId id="363" r:id="rId11"/>
    <p:sldId id="364" r:id="rId12"/>
    <p:sldId id="265" r:id="rId13"/>
    <p:sldId id="267" r:id="rId14"/>
    <p:sldId id="266"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6" r:id="rId53"/>
    <p:sldId id="305" r:id="rId54"/>
    <p:sldId id="307" r:id="rId55"/>
    <p:sldId id="308" r:id="rId56"/>
    <p:sldId id="309" r:id="rId57"/>
    <p:sldId id="310" r:id="rId58"/>
    <p:sldId id="311" r:id="rId59"/>
    <p:sldId id="312" r:id="rId60"/>
    <p:sldId id="313" r:id="rId61"/>
    <p:sldId id="315" r:id="rId62"/>
    <p:sldId id="314" r:id="rId63"/>
    <p:sldId id="316" r:id="rId64"/>
    <p:sldId id="317" r:id="rId65"/>
    <p:sldId id="318" r:id="rId66"/>
    <p:sldId id="319" r:id="rId67"/>
    <p:sldId id="320" r:id="rId68"/>
    <p:sldId id="321" r:id="rId69"/>
    <p:sldId id="323" r:id="rId70"/>
    <p:sldId id="322"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3" r:id="rId90"/>
    <p:sldId id="342" r:id="rId91"/>
    <p:sldId id="344" r:id="rId92"/>
    <p:sldId id="345" r:id="rId93"/>
    <p:sldId id="346" r:id="rId94"/>
    <p:sldId id="347" r:id="rId95"/>
    <p:sldId id="348" r:id="rId96"/>
    <p:sldId id="349" r:id="rId97"/>
    <p:sldId id="350" r:id="rId98"/>
    <p:sldId id="351" r:id="rId99"/>
    <p:sldId id="352" r:id="rId100"/>
    <p:sldId id="354" r:id="rId101"/>
    <p:sldId id="353" r:id="rId102"/>
    <p:sldId id="355" r:id="rId103"/>
    <p:sldId id="356" r:id="rId104"/>
    <p:sldId id="357" r:id="rId105"/>
    <p:sldId id="358" r:id="rId106"/>
    <p:sldId id="359" r:id="rId107"/>
    <p:sldId id="360" r:id="rId108"/>
    <p:sldId id="361"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78229" autoAdjust="0"/>
  </p:normalViewPr>
  <p:slideViewPr>
    <p:cSldViewPr snapToGrid="0" snapToObjects="1">
      <p:cViewPr varScale="1">
        <p:scale>
          <a:sx n="54" d="100"/>
          <a:sy n="54" d="100"/>
        </p:scale>
        <p:origin x="-104" y="-8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082CE-9015-A642-BA3E-7F6E69CA7450}" type="datetimeFigureOut">
              <a:rPr lang="en-US" smtClean="0"/>
              <a:t>8/12/16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01E50B-BD8A-6140-8C81-D0E07AE98265}" type="slidenum">
              <a:rPr lang="en-US" smtClean="0"/>
              <a:t>‹#›</a:t>
            </a:fld>
            <a:endParaRPr lang="en-US"/>
          </a:p>
        </p:txBody>
      </p:sp>
    </p:spTree>
    <p:extLst>
      <p:ext uri="{BB962C8B-B14F-4D97-AF65-F5344CB8AC3E}">
        <p14:creationId xmlns:p14="http://schemas.microsoft.com/office/powerpoint/2010/main" val="2098707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browsehappy.com/"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upport.google.com/chrome/answer/95417?hl=en" TargetMode="External"/><Relationship Id="rId4" Type="http://schemas.openxmlformats.org/officeDocument/2006/relationships/hyperlink" Target="http://discover-devtools.codeschool.com/"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baseline="0" dirty="0" smtClean="0">
                <a:solidFill>
                  <a:schemeClr val="tx1"/>
                </a:solidFill>
                <a:effectLst/>
                <a:latin typeface="+mn-lt"/>
                <a:ea typeface="+mn-ea"/>
                <a:cs typeface="+mn-cs"/>
              </a:rPr>
              <a:t>Who can name a few browsers?</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Resource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hlinkClick r:id="rId3"/>
              </a:rPr>
              <a:t>http://</a:t>
            </a:r>
            <a:r>
              <a:rPr lang="en-US" sz="1200" b="0" i="0" kern="1200" dirty="0" smtClean="0">
                <a:solidFill>
                  <a:schemeClr val="tx1"/>
                </a:solidFill>
                <a:effectLst/>
                <a:latin typeface="+mn-lt"/>
                <a:ea typeface="+mn-ea"/>
                <a:cs typeface="+mn-cs"/>
                <a:hlinkClick r:id="rId3"/>
              </a:rPr>
              <a:t>browsehappy.com</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We’re gonna use Google Chrome</a:t>
            </a:r>
            <a:r>
              <a:rPr lang="en-US" sz="1200" b="0" i="0" kern="1200" baseline="0" dirty="0" smtClean="0">
                <a:solidFill>
                  <a:schemeClr val="tx1"/>
                </a:solidFill>
                <a:effectLst/>
                <a:latin typeface="+mn-lt"/>
                <a:ea typeface="+mn-ea"/>
                <a:cs typeface="+mn-cs"/>
              </a:rPr>
              <a:t> today – my personal </a:t>
            </a:r>
            <a:r>
              <a:rPr lang="en-US" sz="1200" b="0" i="0" kern="1200" baseline="0" dirty="0" err="1" smtClean="0">
                <a:solidFill>
                  <a:schemeClr val="tx1"/>
                </a:solidFill>
                <a:effectLst/>
                <a:latin typeface="+mn-lt"/>
                <a:ea typeface="+mn-ea"/>
                <a:cs typeface="+mn-cs"/>
              </a:rPr>
              <a:t>fave</a:t>
            </a:r>
            <a:r>
              <a:rPr lang="en-US" sz="1200" b="0" i="0" kern="1200" baseline="0" dirty="0" smtClean="0">
                <a:solidFill>
                  <a:schemeClr val="tx1"/>
                </a:solidFill>
                <a:effectLst/>
                <a:latin typeface="+mn-lt"/>
                <a:ea typeface="+mn-ea"/>
                <a:cs typeface="+mn-cs"/>
              </a:rPr>
              <a:t> (and 62% of worldwide browser users) because of its speed and simplicity.</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6</a:t>
            </a:fld>
            <a:endParaRPr lang="en-US"/>
          </a:p>
        </p:txBody>
      </p:sp>
    </p:spTree>
    <p:extLst>
      <p:ext uri="{BB962C8B-B14F-4D97-AF65-F5344CB8AC3E}">
        <p14:creationId xmlns:p14="http://schemas.microsoft.com/office/powerpoint/2010/main" val="56248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32</a:t>
            </a:fld>
            <a:endParaRPr lang="en-US"/>
          </a:p>
        </p:txBody>
      </p:sp>
    </p:spTree>
    <p:extLst>
      <p:ext uri="{BB962C8B-B14F-4D97-AF65-F5344CB8AC3E}">
        <p14:creationId xmlns:p14="http://schemas.microsoft.com/office/powerpoint/2010/main" val="1620991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34</a:t>
            </a:fld>
            <a:endParaRPr lang="en-US"/>
          </a:p>
        </p:txBody>
      </p:sp>
    </p:spTree>
    <p:extLst>
      <p:ext uri="{BB962C8B-B14F-4D97-AF65-F5344CB8AC3E}">
        <p14:creationId xmlns:p14="http://schemas.microsoft.com/office/powerpoint/2010/main" val="937168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40</a:t>
            </a:fld>
            <a:endParaRPr lang="en-US"/>
          </a:p>
        </p:txBody>
      </p:sp>
    </p:spTree>
    <p:extLst>
      <p:ext uri="{BB962C8B-B14F-4D97-AF65-F5344CB8AC3E}">
        <p14:creationId xmlns:p14="http://schemas.microsoft.com/office/powerpoint/2010/main" val="1491400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43</a:t>
            </a:fld>
            <a:endParaRPr lang="en-US"/>
          </a:p>
        </p:txBody>
      </p:sp>
    </p:spTree>
    <p:extLst>
      <p:ext uri="{BB962C8B-B14F-4D97-AF65-F5344CB8AC3E}">
        <p14:creationId xmlns:p14="http://schemas.microsoft.com/office/powerpoint/2010/main" val="1935278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44</a:t>
            </a:fld>
            <a:endParaRPr lang="en-US"/>
          </a:p>
        </p:txBody>
      </p:sp>
    </p:spTree>
    <p:extLst>
      <p:ext uri="{BB962C8B-B14F-4D97-AF65-F5344CB8AC3E}">
        <p14:creationId xmlns:p14="http://schemas.microsoft.com/office/powerpoint/2010/main" val="204669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55</a:t>
            </a:fld>
            <a:endParaRPr lang="en-US"/>
          </a:p>
        </p:txBody>
      </p:sp>
    </p:spTree>
    <p:extLst>
      <p:ext uri="{BB962C8B-B14F-4D97-AF65-F5344CB8AC3E}">
        <p14:creationId xmlns:p14="http://schemas.microsoft.com/office/powerpoint/2010/main" val="1141441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57</a:t>
            </a:fld>
            <a:endParaRPr lang="en-US"/>
          </a:p>
        </p:txBody>
      </p:sp>
    </p:spTree>
    <p:extLst>
      <p:ext uri="{BB962C8B-B14F-4D97-AF65-F5344CB8AC3E}">
        <p14:creationId xmlns:p14="http://schemas.microsoft.com/office/powerpoint/2010/main" val="467847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www.paulirish.com</a:t>
            </a:r>
            <a:r>
              <a:rPr lang="en-US" dirty="0" smtClean="0"/>
              <a:t>/2012/box-sizing-border-box-</a:t>
            </a:r>
            <a:r>
              <a:rPr lang="en-US" dirty="0" err="1" smtClean="0"/>
              <a:t>ftw</a:t>
            </a:r>
            <a:r>
              <a:rPr lang="en-US" dirty="0" smtClean="0"/>
              <a:t>/</a:t>
            </a:r>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77</a:t>
            </a:fld>
            <a:endParaRPr lang="en-US"/>
          </a:p>
        </p:txBody>
      </p:sp>
    </p:spTree>
    <p:extLst>
      <p:ext uri="{BB962C8B-B14F-4D97-AF65-F5344CB8AC3E}">
        <p14:creationId xmlns:p14="http://schemas.microsoft.com/office/powerpoint/2010/main" val="130500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Resources</a:t>
            </a:r>
          </a:p>
          <a:p>
            <a:r>
              <a:rPr lang="en-US" sz="1200" b="0" i="0" kern="1200" dirty="0" smtClean="0">
                <a:solidFill>
                  <a:schemeClr val="tx1"/>
                </a:solidFill>
                <a:effectLst/>
                <a:latin typeface="+mn-lt"/>
                <a:ea typeface="+mn-ea"/>
                <a:cs typeface="+mn-cs"/>
              </a:rPr>
              <a:t>To set Chrome as your default browser, follow </a:t>
            </a:r>
            <a:r>
              <a:rPr lang="en-US" sz="1200" b="0" i="0" kern="1200" dirty="0" smtClean="0">
                <a:solidFill>
                  <a:schemeClr val="tx1"/>
                </a:solidFill>
                <a:effectLst/>
                <a:latin typeface="+mn-lt"/>
                <a:ea typeface="+mn-ea"/>
                <a:cs typeface="+mn-cs"/>
                <a:hlinkClick r:id="rId3"/>
              </a:rPr>
              <a:t>these instructions</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https://</a:t>
            </a:r>
            <a:r>
              <a:rPr lang="en-US" sz="1200" b="0" i="0" kern="1200" baseline="0" dirty="0" err="1" smtClean="0">
                <a:solidFill>
                  <a:schemeClr val="tx1"/>
                </a:solidFill>
                <a:effectLst/>
                <a:latin typeface="+mn-lt"/>
                <a:ea typeface="+mn-ea"/>
                <a:cs typeface="+mn-cs"/>
              </a:rPr>
              <a:t>support.google.com</a:t>
            </a:r>
            <a:r>
              <a:rPr lang="en-US" sz="1200" b="0" i="0" kern="1200" baseline="0" dirty="0" smtClean="0">
                <a:solidFill>
                  <a:schemeClr val="tx1"/>
                </a:solidFill>
                <a:effectLst/>
                <a:latin typeface="+mn-lt"/>
                <a:ea typeface="+mn-ea"/>
                <a:cs typeface="+mn-cs"/>
              </a:rPr>
              <a:t>/chrome/answer/95417?hl=</a:t>
            </a:r>
            <a:r>
              <a:rPr lang="en-US" sz="1200" b="0" i="0" kern="1200" baseline="0" dirty="0" err="1" smtClean="0">
                <a:solidFill>
                  <a:schemeClr val="tx1"/>
                </a:solidFill>
                <a:effectLst/>
                <a:latin typeface="+mn-lt"/>
                <a:ea typeface="+mn-ea"/>
                <a:cs typeface="+mn-cs"/>
              </a:rPr>
              <a:t>en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More about dev tools: </a:t>
            </a:r>
            <a:r>
              <a:rPr lang="en-US" sz="1200" b="0" i="0" kern="1200" dirty="0" smtClean="0">
                <a:solidFill>
                  <a:schemeClr val="tx1"/>
                </a:solidFill>
                <a:effectLst/>
                <a:latin typeface="+mn-lt"/>
                <a:ea typeface="+mn-ea"/>
                <a:cs typeface="+mn-cs"/>
                <a:hlinkClick r:id="rId4"/>
              </a:rPr>
              <a:t>http://discover-devtools.codeschool.com</a:t>
            </a:r>
            <a:r>
              <a:rPr lang="en-US" sz="1200" b="0" i="0" kern="1200" dirty="0" smtClean="0">
                <a:solidFill>
                  <a:schemeClr val="tx1"/>
                </a:solidFill>
                <a:effectLst/>
                <a:latin typeface="+mn-lt"/>
                <a:ea typeface="+mn-ea"/>
                <a:cs typeface="+mn-cs"/>
              </a:rPr>
              <a:t>: http://discover-</a:t>
            </a:r>
            <a:r>
              <a:rPr lang="en-US" sz="1200" b="0" i="0" kern="1200" dirty="0" err="1" smtClean="0">
                <a:solidFill>
                  <a:schemeClr val="tx1"/>
                </a:solidFill>
                <a:effectLst/>
                <a:latin typeface="+mn-lt"/>
                <a:ea typeface="+mn-ea"/>
                <a:cs typeface="+mn-cs"/>
              </a:rPr>
              <a:t>devtools.codeschool.com</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7</a:t>
            </a:fld>
            <a:endParaRPr lang="en-US"/>
          </a:p>
        </p:txBody>
      </p:sp>
    </p:spTree>
    <p:extLst>
      <p:ext uri="{BB962C8B-B14F-4D97-AF65-F5344CB8AC3E}">
        <p14:creationId xmlns:p14="http://schemas.microsoft.com/office/powerpoint/2010/main" val="5637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8</a:t>
            </a:fld>
            <a:endParaRPr lang="en-US"/>
          </a:p>
        </p:txBody>
      </p:sp>
    </p:spTree>
    <p:extLst>
      <p:ext uri="{BB962C8B-B14F-4D97-AF65-F5344CB8AC3E}">
        <p14:creationId xmlns:p14="http://schemas.microsoft.com/office/powerpoint/2010/main" val="1098274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20</a:t>
            </a:fld>
            <a:endParaRPr lang="en-US"/>
          </a:p>
        </p:txBody>
      </p:sp>
    </p:spTree>
    <p:extLst>
      <p:ext uri="{BB962C8B-B14F-4D97-AF65-F5344CB8AC3E}">
        <p14:creationId xmlns:p14="http://schemas.microsoft.com/office/powerpoint/2010/main" val="700506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21</a:t>
            </a:fld>
            <a:endParaRPr lang="en-US"/>
          </a:p>
        </p:txBody>
      </p:sp>
    </p:spTree>
    <p:extLst>
      <p:ext uri="{BB962C8B-B14F-4D97-AF65-F5344CB8AC3E}">
        <p14:creationId xmlns:p14="http://schemas.microsoft.com/office/powerpoint/2010/main" val="204933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26</a:t>
            </a:fld>
            <a:endParaRPr lang="en-US"/>
          </a:p>
        </p:txBody>
      </p:sp>
    </p:spTree>
    <p:extLst>
      <p:ext uri="{BB962C8B-B14F-4D97-AF65-F5344CB8AC3E}">
        <p14:creationId xmlns:p14="http://schemas.microsoft.com/office/powerpoint/2010/main" val="77825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29</a:t>
            </a:fld>
            <a:endParaRPr lang="en-US"/>
          </a:p>
        </p:txBody>
      </p:sp>
    </p:spTree>
    <p:extLst>
      <p:ext uri="{BB962C8B-B14F-4D97-AF65-F5344CB8AC3E}">
        <p14:creationId xmlns:p14="http://schemas.microsoft.com/office/powerpoint/2010/main" val="980859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 Mark Up http://html5doctor.com/lets-talk-about-semantics/</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30</a:t>
            </a:fld>
            <a:endParaRPr lang="en-US"/>
          </a:p>
        </p:txBody>
      </p:sp>
    </p:spTree>
    <p:extLst>
      <p:ext uri="{BB962C8B-B14F-4D97-AF65-F5344CB8AC3E}">
        <p14:creationId xmlns:p14="http://schemas.microsoft.com/office/powerpoint/2010/main" val="151375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1E50B-BD8A-6140-8C81-D0E07AE98265}" type="slidenum">
              <a:rPr lang="en-US" smtClean="0"/>
              <a:t>31</a:t>
            </a:fld>
            <a:endParaRPr lang="en-US"/>
          </a:p>
        </p:txBody>
      </p:sp>
    </p:spTree>
    <p:extLst>
      <p:ext uri="{BB962C8B-B14F-4D97-AF65-F5344CB8AC3E}">
        <p14:creationId xmlns:p14="http://schemas.microsoft.com/office/powerpoint/2010/main" val="192407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ogo_Slide">
    <p:bg>
      <p:bgPr>
        <a:solidFill>
          <a:srgbClr val="032750"/>
        </a:solidFill>
        <a:effectLst/>
      </p:bgPr>
    </p:bg>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3928" y="2259014"/>
            <a:ext cx="3344146"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alesforce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880" y="2258820"/>
            <a:ext cx="3344239" cy="2340360"/>
          </a:xfrm>
          <a:prstGeom prst="rect">
            <a:avLst/>
          </a:prstGeom>
        </p:spPr>
      </p:pic>
    </p:spTree>
    <p:extLst>
      <p:ext uri="{BB962C8B-B14F-4D97-AF65-F5344CB8AC3E}">
        <p14:creationId xmlns:p14="http://schemas.microsoft.com/office/powerpoint/2010/main" val="628052673"/>
      </p:ext>
    </p:extLst>
  </p:cSld>
  <p:clrMapOvr>
    <a:masterClrMapping/>
  </p:clrMapOvr>
  <p:transition xmlns:p14="http://schemas.microsoft.com/office/powerpoint/2010/main" spd="med">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column">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4" name="Content Placeholder 3"/>
          <p:cNvSpPr>
            <a:spLocks noGrp="1"/>
          </p:cNvSpPr>
          <p:nvPr>
            <p:ph sz="quarter" idx="11"/>
          </p:nvPr>
        </p:nvSpPr>
        <p:spPr>
          <a:xfrm>
            <a:off x="3406640" y="1763713"/>
            <a:ext cx="2542748"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6241631" y="1763713"/>
            <a:ext cx="2540787"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3"/>
          </p:nvPr>
        </p:nvSpPr>
        <p:spPr>
          <a:xfrm>
            <a:off x="9074660" y="1763713"/>
            <a:ext cx="2545692"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sz="quarter" idx="14"/>
          </p:nvPr>
        </p:nvSpPr>
        <p:spPr>
          <a:xfrm>
            <a:off x="571650" y="1764285"/>
            <a:ext cx="2542748"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873493756"/>
      </p:ext>
    </p:extLst>
  </p:cSld>
  <p:clrMapOvr>
    <a:masterClrMapping/>
  </p:clrMapOvr>
  <p:transition xmlns:p14="http://schemas.microsoft.com/office/powerpoint/2010/main" spd="med">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column gra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82602" y="1764284"/>
            <a:ext cx="5395066" cy="4206240"/>
          </a:xfrm>
          <a:solidFill>
            <a:schemeClr val="accent2">
              <a:lumMod val="20000"/>
              <a:lumOff val="80000"/>
            </a:schemeClr>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2"/>
          </p:nvPr>
        </p:nvSpPr>
        <p:spPr>
          <a:xfrm>
            <a:off x="6227962" y="1764284"/>
            <a:ext cx="5392389" cy="4206240"/>
          </a:xfrm>
          <a:solidFill>
            <a:schemeClr val="accent2">
              <a:lumMod val="20000"/>
              <a:lumOff val="80000"/>
            </a:schemeClr>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9"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831823073"/>
      </p:ext>
    </p:extLst>
  </p:cSld>
  <p:clrMapOvr>
    <a:masterClrMapping/>
  </p:clrMapOvr>
  <p:transition xmlns:p14="http://schemas.microsoft.com/office/powerpoint/2010/main" spd="med">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column gray">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82601" y="1764284"/>
            <a:ext cx="3612821" cy="4206240"/>
          </a:xfrm>
          <a:solidFill>
            <a:srgbClr val="E5E7E8"/>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2"/>
          </p:nvPr>
        </p:nvSpPr>
        <p:spPr>
          <a:xfrm>
            <a:off x="4381117" y="1763713"/>
            <a:ext cx="3612821" cy="4206240"/>
          </a:xfrm>
          <a:solidFill>
            <a:srgbClr val="E5E7E8"/>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6"/>
          <p:cNvSpPr>
            <a:spLocks noGrp="1"/>
          </p:cNvSpPr>
          <p:nvPr>
            <p:ph sz="quarter" idx="13"/>
          </p:nvPr>
        </p:nvSpPr>
        <p:spPr>
          <a:xfrm>
            <a:off x="8201537" y="1763713"/>
            <a:ext cx="3429893" cy="4206240"/>
          </a:xfrm>
          <a:solidFill>
            <a:srgbClr val="E5E7E8"/>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0"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2102845493"/>
      </p:ext>
    </p:extLst>
  </p:cSld>
  <p:clrMapOvr>
    <a:masterClrMapping/>
  </p:clrMapOvr>
  <p:transition xmlns:p14="http://schemas.microsoft.com/office/powerpoint/2010/main" spd="med">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8707" y="2595708"/>
            <a:ext cx="3582333" cy="3112046"/>
          </a:xfrm>
        </p:spPr>
        <p:txBody>
          <a:bodyPr lIns="9144" rIns="9144"/>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304833" y="2595708"/>
            <a:ext cx="3582333" cy="3112046"/>
          </a:xfrm>
        </p:spPr>
        <p:txBody>
          <a:bodyPr lIns="9144" rIns="9144"/>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38334" y="2595708"/>
            <a:ext cx="3582333" cy="3112046"/>
          </a:xfrm>
        </p:spPr>
        <p:txBody>
          <a:bodyPr lIns="9144" rIns="9144"/>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578707" y="1753752"/>
            <a:ext cx="35823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304833" y="1753752"/>
            <a:ext cx="35823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041917" y="1753752"/>
            <a:ext cx="35823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43720" y="5750546"/>
            <a:ext cx="3582333" cy="246221"/>
          </a:xfrm>
        </p:spPr>
        <p:txBody>
          <a:bodyPr lIns="9144" rIns="9144">
            <a:spAutoFit/>
          </a:bodyPr>
          <a:lstStyle>
            <a:lvl1pPr marL="0" indent="0">
              <a:buClr>
                <a:schemeClr val="bg2"/>
              </a:buClr>
              <a:buSzPct val="80000"/>
              <a:buFont typeface="Wingdings" panose="05000000000000000000" pitchFamily="2" charset="2"/>
              <a:buNone/>
              <a:defRPr lang="en-US" sz="1600" kern="1200" spc="-30" baseline="0" dirty="0">
                <a:solidFill>
                  <a:schemeClr val="accent1"/>
                </a:solidFill>
                <a:latin typeface="Salesforce Sans"/>
                <a:ea typeface="+mn-ea"/>
                <a:cs typeface="+mn-cs"/>
              </a:defRPr>
            </a:lvl1pPr>
          </a:lstStyle>
          <a:p>
            <a:pPr lvl="0"/>
            <a:r>
              <a:rPr lang="en-US" smtClean="0"/>
              <a:t>Click to edit Master text styles</a:t>
            </a:r>
          </a:p>
        </p:txBody>
      </p:sp>
      <p:sp>
        <p:nvSpPr>
          <p:cNvPr id="30" name="Text Placeholder 29"/>
          <p:cNvSpPr>
            <a:spLocks noGrp="1"/>
          </p:cNvSpPr>
          <p:nvPr>
            <p:ph type="body" sz="quarter" idx="32"/>
          </p:nvPr>
        </p:nvSpPr>
        <p:spPr>
          <a:xfrm>
            <a:off x="571649" y="5750546"/>
            <a:ext cx="3582333" cy="246221"/>
          </a:xfrm>
        </p:spPr>
        <p:txBody>
          <a:bodyPr lIns="9144" rIns="9144">
            <a:spAutoFit/>
          </a:bodyPr>
          <a:lstStyle>
            <a:lvl1pPr marL="0" indent="0">
              <a:buNone/>
              <a:defRPr sz="1600">
                <a:solidFill>
                  <a:schemeClr val="accent1"/>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304833" y="5750546"/>
            <a:ext cx="3582333" cy="246221"/>
          </a:xfrm>
        </p:spPr>
        <p:txBody>
          <a:bodyPr lIns="9144" rIns="9144">
            <a:spAutoFit/>
          </a:bodyPr>
          <a:lstStyle>
            <a:lvl1pPr marL="0" indent="0">
              <a:buNone/>
              <a:defRPr sz="1600">
                <a:solidFill>
                  <a:schemeClr val="accent1"/>
                </a:solidFill>
              </a:defRPr>
            </a:lvl1pPr>
          </a:lstStyle>
          <a:p>
            <a:pPr lvl="0"/>
            <a:r>
              <a:rPr lang="en-US" smtClean="0"/>
              <a:t>Click to edit Master text styles</a:t>
            </a:r>
          </a:p>
        </p:txBody>
      </p:sp>
      <p:sp>
        <p:nvSpPr>
          <p:cNvPr id="25" name="Title 24"/>
          <p:cNvSpPr>
            <a:spLocks noGrp="1"/>
          </p:cNvSpPr>
          <p:nvPr>
            <p:ph type="title"/>
          </p:nvPr>
        </p:nvSpPr>
        <p:spPr>
          <a:xfrm>
            <a:off x="571649" y="63501"/>
            <a:ext cx="11048829" cy="990119"/>
          </a:xfrm>
        </p:spPr>
        <p:txBody>
          <a:bodyPr/>
          <a:lstStyle>
            <a:lvl1pPr>
              <a:lnSpc>
                <a:spcPct val="95000"/>
              </a:lnSpc>
              <a:defRPr/>
            </a:lvl1pPr>
          </a:lstStyle>
          <a:p>
            <a:r>
              <a:rPr lang="en-US" smtClean="0"/>
              <a:t>Click to edit Master title style</a:t>
            </a:r>
            <a:endParaRPr lang="en-US" dirty="0"/>
          </a:p>
        </p:txBody>
      </p:sp>
      <p:sp>
        <p:nvSpPr>
          <p:cNvPr id="27"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3" name="Footer Placeholder 3"/>
          <p:cNvSpPr>
            <a:spLocks noGrp="1"/>
          </p:cNvSpPr>
          <p:nvPr>
            <p:ph type="ftr" sz="quarter" idx="34"/>
          </p:nvPr>
        </p:nvSpPr>
        <p:spPr/>
        <p:txBody>
          <a:bodyPr/>
          <a:lstStyle>
            <a:lvl1pPr>
              <a:defRPr/>
            </a:lvl1pPr>
          </a:lstStyle>
          <a:p>
            <a:endParaRPr lang="en-US" dirty="0"/>
          </a:p>
        </p:txBody>
      </p:sp>
    </p:spTree>
    <p:extLst>
      <p:ext uri="{BB962C8B-B14F-4D97-AF65-F5344CB8AC3E}">
        <p14:creationId xmlns:p14="http://schemas.microsoft.com/office/powerpoint/2010/main" val="2982204325"/>
      </p:ext>
    </p:extLst>
  </p:cSld>
  <p:clrMapOvr>
    <a:masterClrMapping/>
  </p:clrMapOvr>
  <p:transition xmlns:p14="http://schemas.microsoft.com/office/powerpoint/2010/main" spd="med">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olumn photos">
    <p:spTree>
      <p:nvGrpSpPr>
        <p:cNvPr id="1" name=""/>
        <p:cNvGrpSpPr/>
        <p:nvPr/>
      </p:nvGrpSpPr>
      <p:grpSpPr>
        <a:xfrm>
          <a:off x="0" y="0"/>
          <a:ext cx="0" cy="0"/>
          <a:chOff x="0" y="0"/>
          <a:chExt cx="0" cy="0"/>
        </a:xfrm>
      </p:grpSpPr>
      <p:cxnSp>
        <p:nvCxnSpPr>
          <p:cNvPr id="10" name="Straight Connector 9"/>
          <p:cNvCxnSpPr/>
          <p:nvPr/>
        </p:nvCxnSpPr>
        <p:spPr>
          <a:xfrm>
            <a:off x="570061" y="5702300"/>
            <a:ext cx="3612503"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93719" y="5702300"/>
            <a:ext cx="3612504"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09436" y="5702300"/>
            <a:ext cx="3612504"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Picture Placeholder 61"/>
          <p:cNvSpPr>
            <a:spLocks noGrp="1"/>
          </p:cNvSpPr>
          <p:nvPr>
            <p:ph type="pic" sz="quarter" idx="17"/>
          </p:nvPr>
        </p:nvSpPr>
        <p:spPr>
          <a:xfrm>
            <a:off x="576371" y="1747838"/>
            <a:ext cx="3575850" cy="3810000"/>
          </a:xfrm>
        </p:spPr>
        <p:txBody>
          <a:bodyPr rtlCol="0">
            <a:noAutofit/>
          </a:bodyPr>
          <a:lstStyle/>
          <a:p>
            <a:pPr lvl="0"/>
            <a:r>
              <a:rPr lang="en-US" noProof="0" smtClean="0"/>
              <a:t>Drag picture to placeholder or click icon to add</a:t>
            </a:r>
            <a:endParaRPr lang="en-US" noProof="0" dirty="0"/>
          </a:p>
        </p:txBody>
      </p:sp>
      <p:sp>
        <p:nvSpPr>
          <p:cNvPr id="63" name="Picture Placeholder 61"/>
          <p:cNvSpPr>
            <a:spLocks noGrp="1"/>
          </p:cNvSpPr>
          <p:nvPr>
            <p:ph type="pic" sz="quarter" idx="18"/>
          </p:nvPr>
        </p:nvSpPr>
        <p:spPr>
          <a:xfrm>
            <a:off x="4305134" y="1747838"/>
            <a:ext cx="3587612" cy="3810000"/>
          </a:xfrm>
        </p:spPr>
        <p:txBody>
          <a:bodyPr rtlCol="0">
            <a:noAutofit/>
          </a:bodyPr>
          <a:lstStyle/>
          <a:p>
            <a:pPr lvl="0"/>
            <a:r>
              <a:rPr lang="en-US" noProof="0" smtClean="0"/>
              <a:t>Drag picture to placeholder or click icon to add</a:t>
            </a:r>
            <a:endParaRPr lang="en-US" noProof="0" dirty="0"/>
          </a:p>
        </p:txBody>
      </p:sp>
      <p:sp>
        <p:nvSpPr>
          <p:cNvPr id="64" name="Picture Placeholder 61"/>
          <p:cNvSpPr>
            <a:spLocks noGrp="1"/>
          </p:cNvSpPr>
          <p:nvPr>
            <p:ph type="pic" sz="quarter" idx="19"/>
          </p:nvPr>
        </p:nvSpPr>
        <p:spPr>
          <a:xfrm>
            <a:off x="8045661" y="1747838"/>
            <a:ext cx="3575850" cy="3810000"/>
          </a:xfrm>
        </p:spPr>
        <p:txBody>
          <a:bodyPr rtlCol="0">
            <a:noAutofit/>
          </a:bodyPr>
          <a:lstStyle/>
          <a:p>
            <a:pPr lvl="0"/>
            <a:r>
              <a:rPr lang="en-US" noProof="0" smtClean="0"/>
              <a:t>Drag picture to placeholder or click icon to add</a:t>
            </a:r>
            <a:endParaRPr lang="en-US" noProof="0" dirty="0"/>
          </a:p>
        </p:txBody>
      </p:sp>
      <p:sp>
        <p:nvSpPr>
          <p:cNvPr id="27" name="Text Placeholder 3"/>
          <p:cNvSpPr>
            <a:spLocks noGrp="1"/>
          </p:cNvSpPr>
          <p:nvPr>
            <p:ph type="body" sz="quarter" idx="16"/>
          </p:nvPr>
        </p:nvSpPr>
        <p:spPr>
          <a:xfrm>
            <a:off x="571649" y="1081137"/>
            <a:ext cx="11049862"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3" name="Title 2"/>
          <p:cNvSpPr>
            <a:spLocks noGrp="1"/>
          </p:cNvSpPr>
          <p:nvPr>
            <p:ph type="title"/>
          </p:nvPr>
        </p:nvSpPr>
        <p:spPr>
          <a:xfrm>
            <a:off x="571649" y="63501"/>
            <a:ext cx="11048829" cy="990119"/>
          </a:xfrm>
        </p:spPr>
        <p:txBody>
          <a:bodyPr/>
          <a:lstStyle>
            <a:lvl1pPr>
              <a:lnSpc>
                <a:spcPct val="95000"/>
              </a:lnSpc>
              <a:defRPr spc="0"/>
            </a:lvl1pPr>
          </a:lstStyle>
          <a:p>
            <a:r>
              <a:rPr lang="en-US" smtClean="0"/>
              <a:t>Click to edit Master title style</a:t>
            </a:r>
            <a:endParaRPr lang="en-US" dirty="0"/>
          </a:p>
        </p:txBody>
      </p:sp>
      <p:sp>
        <p:nvSpPr>
          <p:cNvPr id="14" name="Text Placeholder 5"/>
          <p:cNvSpPr>
            <a:spLocks noGrp="1"/>
          </p:cNvSpPr>
          <p:nvPr>
            <p:ph type="body" sz="quarter" idx="28"/>
          </p:nvPr>
        </p:nvSpPr>
        <p:spPr>
          <a:xfrm>
            <a:off x="8043720" y="5775947"/>
            <a:ext cx="3582333" cy="246221"/>
          </a:xfrm>
        </p:spPr>
        <p:txBody>
          <a:bodyPr lIns="9144" rIns="9144">
            <a:spAutoFit/>
          </a:bodyPr>
          <a:lstStyle>
            <a:lvl1pPr marL="0" indent="0">
              <a:buClr>
                <a:schemeClr val="bg2"/>
              </a:buClr>
              <a:buSzPct val="80000"/>
              <a:buFont typeface="Wingdings" panose="05000000000000000000" pitchFamily="2" charset="2"/>
              <a:buNone/>
              <a:defRPr lang="en-US" sz="1600" kern="1200" spc="-30" baseline="0" dirty="0">
                <a:solidFill>
                  <a:schemeClr val="accent2">
                    <a:lumMod val="75000"/>
                  </a:schemeClr>
                </a:solidFill>
                <a:latin typeface="Salesforce Sans"/>
                <a:ea typeface="+mn-ea"/>
                <a:cs typeface="+mn-cs"/>
              </a:defRPr>
            </a:lvl1pPr>
          </a:lstStyle>
          <a:p>
            <a:pPr lvl="0"/>
            <a:r>
              <a:rPr lang="en-US" smtClean="0"/>
              <a:t>Click to edit Master text styles</a:t>
            </a:r>
          </a:p>
        </p:txBody>
      </p:sp>
      <p:sp>
        <p:nvSpPr>
          <p:cNvPr id="15" name="Text Placeholder 29"/>
          <p:cNvSpPr>
            <a:spLocks noGrp="1"/>
          </p:cNvSpPr>
          <p:nvPr>
            <p:ph type="body" sz="quarter" idx="32"/>
          </p:nvPr>
        </p:nvSpPr>
        <p:spPr>
          <a:xfrm>
            <a:off x="571649" y="5775947"/>
            <a:ext cx="3582333" cy="246221"/>
          </a:xfrm>
        </p:spPr>
        <p:txBody>
          <a:bodyPr lIns="9144" rIns="9144">
            <a:spAutoFit/>
          </a:bodyPr>
          <a:lstStyle>
            <a:lvl1pPr marL="0" indent="0">
              <a:buNone/>
              <a:defRPr sz="1600">
                <a:solidFill>
                  <a:schemeClr val="accent2">
                    <a:lumMod val="75000"/>
                  </a:schemeClr>
                </a:solidFill>
              </a:defRPr>
            </a:lvl1pPr>
          </a:lstStyle>
          <a:p>
            <a:pPr lvl="0"/>
            <a:r>
              <a:rPr lang="en-US" smtClean="0"/>
              <a:t>Click to edit Master text styles</a:t>
            </a:r>
          </a:p>
        </p:txBody>
      </p:sp>
      <p:sp>
        <p:nvSpPr>
          <p:cNvPr id="16" name="Text Placeholder 29"/>
          <p:cNvSpPr>
            <a:spLocks noGrp="1"/>
          </p:cNvSpPr>
          <p:nvPr>
            <p:ph type="body" sz="quarter" idx="33"/>
          </p:nvPr>
        </p:nvSpPr>
        <p:spPr>
          <a:xfrm>
            <a:off x="4304833" y="5775947"/>
            <a:ext cx="3582333" cy="246221"/>
          </a:xfrm>
        </p:spPr>
        <p:txBody>
          <a:bodyPr lIns="9144" rIns="9144">
            <a:spAutoFit/>
          </a:bodyPr>
          <a:lstStyle>
            <a:lvl1pPr marL="0" indent="0">
              <a:buNone/>
              <a:defRPr sz="1600">
                <a:solidFill>
                  <a:schemeClr val="accent2">
                    <a:lumMod val="75000"/>
                  </a:schemeClr>
                </a:solidFill>
              </a:defRPr>
            </a:lvl1pPr>
          </a:lstStyle>
          <a:p>
            <a:pPr lvl="0"/>
            <a:r>
              <a:rPr lang="en-US" smtClean="0"/>
              <a:t>Click to edit Master text styles</a:t>
            </a:r>
          </a:p>
        </p:txBody>
      </p:sp>
      <p:sp>
        <p:nvSpPr>
          <p:cNvPr id="13" name="Footer Placeholder 3"/>
          <p:cNvSpPr>
            <a:spLocks noGrp="1"/>
          </p:cNvSpPr>
          <p:nvPr>
            <p:ph type="ftr" sz="quarter" idx="34"/>
          </p:nvPr>
        </p:nvSpPr>
        <p:spPr/>
        <p:txBody>
          <a:bodyPr/>
          <a:lstStyle>
            <a:lvl1pPr>
              <a:defRPr/>
            </a:lvl1pPr>
          </a:lstStyle>
          <a:p>
            <a:endParaRPr lang="en-US" dirty="0"/>
          </a:p>
        </p:txBody>
      </p:sp>
      <p:cxnSp>
        <p:nvCxnSpPr>
          <p:cNvPr id="17" name="Straight Connector 16"/>
          <p:cNvCxnSpPr/>
          <p:nvPr/>
        </p:nvCxnSpPr>
        <p:spPr>
          <a:xfrm>
            <a:off x="570061" y="5702300"/>
            <a:ext cx="3612821"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94133" y="5702300"/>
            <a:ext cx="3612821"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009119" y="5702300"/>
            <a:ext cx="3612821"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338674"/>
      </p:ext>
    </p:extLst>
  </p:cSld>
  <p:clrMapOvr>
    <a:masterClrMapping/>
  </p:clrMapOvr>
  <p:transition xmlns:p14="http://schemas.microsoft.com/office/powerpoint/2010/main" spd="med">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column photos">
    <p:spTree>
      <p:nvGrpSpPr>
        <p:cNvPr id="1" name=""/>
        <p:cNvGrpSpPr/>
        <p:nvPr/>
      </p:nvGrpSpPr>
      <p:grpSpPr>
        <a:xfrm>
          <a:off x="0" y="0"/>
          <a:ext cx="0" cy="0"/>
          <a:chOff x="0" y="0"/>
          <a:chExt cx="0" cy="0"/>
        </a:xfrm>
      </p:grpSpPr>
      <p:cxnSp>
        <p:nvCxnSpPr>
          <p:cNvPr id="12" name="Straight Connector 11"/>
          <p:cNvCxnSpPr/>
          <p:nvPr/>
        </p:nvCxnSpPr>
        <p:spPr>
          <a:xfrm>
            <a:off x="570062" y="5692775"/>
            <a:ext cx="258829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07663" y="5692775"/>
            <a:ext cx="258829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165869" y="5692775"/>
            <a:ext cx="258829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947894" y="5692775"/>
            <a:ext cx="258829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Picture Placeholder 61"/>
          <p:cNvSpPr>
            <a:spLocks noGrp="1"/>
          </p:cNvSpPr>
          <p:nvPr>
            <p:ph type="pic" sz="quarter" idx="17"/>
          </p:nvPr>
        </p:nvSpPr>
        <p:spPr>
          <a:xfrm>
            <a:off x="570062" y="1747838"/>
            <a:ext cx="2604718" cy="3810000"/>
          </a:xfrm>
        </p:spPr>
        <p:txBody>
          <a:bodyPr rtlCol="0">
            <a:noAutofit/>
          </a:bodyPr>
          <a:lstStyle/>
          <a:p>
            <a:pPr lvl="0"/>
            <a:r>
              <a:rPr lang="en-US" noProof="0" smtClean="0"/>
              <a:t>Drag picture to placeholder or click icon to add</a:t>
            </a:r>
            <a:endParaRPr lang="en-US" noProof="0" dirty="0"/>
          </a:p>
        </p:txBody>
      </p:sp>
      <p:sp>
        <p:nvSpPr>
          <p:cNvPr id="63" name="Picture Placeholder 61"/>
          <p:cNvSpPr>
            <a:spLocks noGrp="1"/>
          </p:cNvSpPr>
          <p:nvPr>
            <p:ph type="pic" sz="quarter" idx="18"/>
          </p:nvPr>
        </p:nvSpPr>
        <p:spPr>
          <a:xfrm>
            <a:off x="3407093" y="1747838"/>
            <a:ext cx="2613287" cy="3810000"/>
          </a:xfrm>
        </p:spPr>
        <p:txBody>
          <a:bodyPr rtlCol="0">
            <a:noAutofit/>
          </a:bodyPr>
          <a:lstStyle/>
          <a:p>
            <a:pPr lvl="0"/>
            <a:r>
              <a:rPr lang="en-US" noProof="0" smtClean="0"/>
              <a:t>Drag picture to placeholder or click icon to add</a:t>
            </a:r>
            <a:endParaRPr lang="en-US" noProof="0" dirty="0"/>
          </a:p>
        </p:txBody>
      </p:sp>
      <p:sp>
        <p:nvSpPr>
          <p:cNvPr id="64" name="Picture Placeholder 61"/>
          <p:cNvSpPr>
            <a:spLocks noGrp="1"/>
          </p:cNvSpPr>
          <p:nvPr>
            <p:ph type="pic" sz="quarter" idx="19"/>
          </p:nvPr>
        </p:nvSpPr>
        <p:spPr>
          <a:xfrm>
            <a:off x="6165781" y="1747838"/>
            <a:ext cx="2604718" cy="3810000"/>
          </a:xfrm>
        </p:spPr>
        <p:txBody>
          <a:bodyPr rtlCol="0">
            <a:noAutofit/>
          </a:bodyPr>
          <a:lstStyle/>
          <a:p>
            <a:pPr lvl="0"/>
            <a:r>
              <a:rPr lang="en-US" noProof="0" smtClean="0"/>
              <a:t>Drag picture to placeholder or click icon to add</a:t>
            </a:r>
            <a:endParaRPr lang="en-US" noProof="0" dirty="0"/>
          </a:p>
        </p:txBody>
      </p:sp>
      <p:sp>
        <p:nvSpPr>
          <p:cNvPr id="27" name="Text Placeholder 3"/>
          <p:cNvSpPr>
            <a:spLocks noGrp="1"/>
          </p:cNvSpPr>
          <p:nvPr>
            <p:ph type="body" sz="quarter" idx="16"/>
          </p:nvPr>
        </p:nvSpPr>
        <p:spPr>
          <a:xfrm>
            <a:off x="571649" y="1081137"/>
            <a:ext cx="11049862"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3" name="Title 2"/>
          <p:cNvSpPr>
            <a:spLocks noGrp="1"/>
          </p:cNvSpPr>
          <p:nvPr>
            <p:ph type="title"/>
          </p:nvPr>
        </p:nvSpPr>
        <p:spPr>
          <a:xfrm>
            <a:off x="571649" y="63501"/>
            <a:ext cx="11048829" cy="990119"/>
          </a:xfrm>
        </p:spPr>
        <p:txBody>
          <a:bodyPr/>
          <a:lstStyle>
            <a:lvl1pPr>
              <a:lnSpc>
                <a:spcPct val="95000"/>
              </a:lnSpc>
              <a:defRPr spc="0"/>
            </a:lvl1pPr>
          </a:lstStyle>
          <a:p>
            <a:r>
              <a:rPr lang="en-US" smtClean="0"/>
              <a:t>Click to edit Master title style</a:t>
            </a:r>
            <a:endParaRPr lang="en-US" dirty="0"/>
          </a:p>
        </p:txBody>
      </p:sp>
      <p:sp>
        <p:nvSpPr>
          <p:cNvPr id="14" name="Text Placeholder 5"/>
          <p:cNvSpPr>
            <a:spLocks noGrp="1"/>
          </p:cNvSpPr>
          <p:nvPr>
            <p:ph type="body" sz="quarter" idx="28"/>
          </p:nvPr>
        </p:nvSpPr>
        <p:spPr>
          <a:xfrm>
            <a:off x="6165781" y="5775946"/>
            <a:ext cx="2582179" cy="492443"/>
          </a:xfrm>
        </p:spPr>
        <p:txBody>
          <a:bodyPr lIns="9144" rIns="9144">
            <a:spAutoFit/>
          </a:bodyPr>
          <a:lstStyle>
            <a:lvl1pPr marL="0" indent="0">
              <a:buClr>
                <a:schemeClr val="bg2"/>
              </a:buClr>
              <a:buSzPct val="80000"/>
              <a:buFont typeface="Wingdings" panose="05000000000000000000" pitchFamily="2" charset="2"/>
              <a:buNone/>
              <a:defRPr lang="en-US" sz="1600" kern="1200" spc="-30" baseline="0" dirty="0">
                <a:solidFill>
                  <a:schemeClr val="accent2">
                    <a:lumMod val="75000"/>
                  </a:schemeClr>
                </a:solidFill>
                <a:latin typeface="Salesforce Sans"/>
                <a:ea typeface="+mn-ea"/>
                <a:cs typeface="+mn-cs"/>
              </a:defRPr>
            </a:lvl1pPr>
          </a:lstStyle>
          <a:p>
            <a:pPr lvl="0"/>
            <a:r>
              <a:rPr lang="en-US" smtClean="0"/>
              <a:t>Click to edit Master text styles</a:t>
            </a:r>
          </a:p>
        </p:txBody>
      </p:sp>
      <p:sp>
        <p:nvSpPr>
          <p:cNvPr id="15" name="Text Placeholder 29"/>
          <p:cNvSpPr>
            <a:spLocks noGrp="1"/>
          </p:cNvSpPr>
          <p:nvPr>
            <p:ph type="body" sz="quarter" idx="32"/>
          </p:nvPr>
        </p:nvSpPr>
        <p:spPr>
          <a:xfrm>
            <a:off x="570062" y="5775947"/>
            <a:ext cx="2582179" cy="492443"/>
          </a:xfrm>
        </p:spPr>
        <p:txBody>
          <a:bodyPr lIns="9144" rIns="9144">
            <a:spAutoFit/>
          </a:bodyPr>
          <a:lstStyle>
            <a:lvl1pPr marL="0" indent="0">
              <a:buNone/>
              <a:defRPr sz="1600">
                <a:solidFill>
                  <a:schemeClr val="accent2">
                    <a:lumMod val="75000"/>
                  </a:schemeClr>
                </a:solidFill>
              </a:defRPr>
            </a:lvl1pPr>
          </a:lstStyle>
          <a:p>
            <a:pPr lvl="0"/>
            <a:r>
              <a:rPr lang="en-US" smtClean="0"/>
              <a:t>Click to edit Master text styles</a:t>
            </a:r>
          </a:p>
        </p:txBody>
      </p:sp>
      <p:sp>
        <p:nvSpPr>
          <p:cNvPr id="16" name="Text Placeholder 29"/>
          <p:cNvSpPr>
            <a:spLocks noGrp="1"/>
          </p:cNvSpPr>
          <p:nvPr>
            <p:ph type="body" sz="quarter" idx="33"/>
          </p:nvPr>
        </p:nvSpPr>
        <p:spPr>
          <a:xfrm>
            <a:off x="3407094" y="5775947"/>
            <a:ext cx="2582179" cy="492443"/>
          </a:xfrm>
        </p:spPr>
        <p:txBody>
          <a:bodyPr lIns="9144" rIns="9144">
            <a:spAutoFit/>
          </a:bodyPr>
          <a:lstStyle>
            <a:lvl1pPr marL="0" indent="0">
              <a:buNone/>
              <a:defRPr sz="1600">
                <a:solidFill>
                  <a:schemeClr val="accent2">
                    <a:lumMod val="75000"/>
                  </a:schemeClr>
                </a:solidFill>
              </a:defRPr>
            </a:lvl1pPr>
          </a:lstStyle>
          <a:p>
            <a:pPr lvl="0"/>
            <a:r>
              <a:rPr lang="en-US" smtClean="0"/>
              <a:t>Click to edit Master text styles</a:t>
            </a:r>
          </a:p>
        </p:txBody>
      </p:sp>
      <p:sp>
        <p:nvSpPr>
          <p:cNvPr id="6" name="Picture Placeholder 5"/>
          <p:cNvSpPr>
            <a:spLocks noGrp="1"/>
          </p:cNvSpPr>
          <p:nvPr>
            <p:ph type="pic" sz="quarter" idx="34"/>
          </p:nvPr>
        </p:nvSpPr>
        <p:spPr>
          <a:xfrm>
            <a:off x="8947552" y="1747838"/>
            <a:ext cx="2606511" cy="3813048"/>
          </a:xfrm>
        </p:spPr>
        <p:txBody>
          <a:bodyPr rtlCol="0">
            <a:noAutofit/>
          </a:bodyPr>
          <a:lstStyle/>
          <a:p>
            <a:pPr lvl="0"/>
            <a:r>
              <a:rPr lang="en-US" noProof="0" smtClean="0"/>
              <a:t>Drag picture to placeholder or click icon to add</a:t>
            </a:r>
            <a:endParaRPr lang="en-US" noProof="0" dirty="0" smtClean="0"/>
          </a:p>
        </p:txBody>
      </p:sp>
      <p:sp>
        <p:nvSpPr>
          <p:cNvPr id="8" name="Text Placeholder 7"/>
          <p:cNvSpPr>
            <a:spLocks noGrp="1"/>
          </p:cNvSpPr>
          <p:nvPr>
            <p:ph type="body" sz="quarter" idx="35"/>
          </p:nvPr>
        </p:nvSpPr>
        <p:spPr>
          <a:xfrm>
            <a:off x="8947552" y="5775947"/>
            <a:ext cx="2588426" cy="427037"/>
          </a:xfrm>
        </p:spPr>
        <p:txBody>
          <a:bodyPr/>
          <a:lstStyle>
            <a:lvl1pPr>
              <a:defRPr sz="1600"/>
            </a:lvl1pPr>
          </a:lstStyle>
          <a:p>
            <a:pPr lvl="0"/>
            <a:r>
              <a:rPr lang="en-US" smtClean="0"/>
              <a:t>Click to edit Master text styles</a:t>
            </a:r>
          </a:p>
        </p:txBody>
      </p:sp>
      <p:sp>
        <p:nvSpPr>
          <p:cNvPr id="19" name="Footer Placeholder 3"/>
          <p:cNvSpPr>
            <a:spLocks noGrp="1"/>
          </p:cNvSpPr>
          <p:nvPr>
            <p:ph type="ftr" sz="quarter" idx="36"/>
          </p:nvPr>
        </p:nvSpPr>
        <p:spPr/>
        <p:txBody>
          <a:bodyPr/>
          <a:lstStyle>
            <a:lvl1pPr>
              <a:defRPr/>
            </a:lvl1pPr>
          </a:lstStyle>
          <a:p>
            <a:endParaRPr lang="en-US" dirty="0"/>
          </a:p>
        </p:txBody>
      </p:sp>
    </p:spTree>
    <p:extLst>
      <p:ext uri="{BB962C8B-B14F-4D97-AF65-F5344CB8AC3E}">
        <p14:creationId xmlns:p14="http://schemas.microsoft.com/office/powerpoint/2010/main" val="2546839413"/>
      </p:ext>
    </p:extLst>
  </p:cSld>
  <p:clrMapOvr>
    <a:masterClrMapping/>
  </p:clrMapOvr>
  <p:transition xmlns:p14="http://schemas.microsoft.com/office/powerpoint/2010/main" spd="med">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plit_4-column">
    <p:bg>
      <p:bgPr>
        <a:solidFill>
          <a:schemeClr val="accent1"/>
        </a:solidFill>
        <a:effectLst/>
      </p:bgPr>
    </p:bg>
    <p:spTree>
      <p:nvGrpSpPr>
        <p:cNvPr id="1" name=""/>
        <p:cNvGrpSpPr/>
        <p:nvPr/>
      </p:nvGrpSpPr>
      <p:grpSpPr>
        <a:xfrm>
          <a:off x="0" y="0"/>
          <a:ext cx="0" cy="0"/>
          <a:chOff x="0" y="0"/>
          <a:chExt cx="0" cy="0"/>
        </a:xfrm>
      </p:grpSpPr>
      <p:sp>
        <p:nvSpPr>
          <p:cNvPr id="50" name="Rectangle 1"/>
          <p:cNvSpPr/>
          <p:nvPr/>
        </p:nvSpPr>
        <p:spPr>
          <a:xfrm>
            <a:off x="0" y="3810000"/>
            <a:ext cx="12192127"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571649" y="1098342"/>
            <a:ext cx="2515255"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3393479" y="3969097"/>
            <a:ext cx="251939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chemeClr val="accent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6215129" y="3968750"/>
            <a:ext cx="251649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chemeClr val="accent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9033878" y="3974592"/>
            <a:ext cx="2512351"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chemeClr val="accent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3392392" y="1098342"/>
            <a:ext cx="2515255"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6213136" y="1098342"/>
            <a:ext cx="2515255"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9033879" y="1098342"/>
            <a:ext cx="2515255"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571649" y="1962364"/>
            <a:ext cx="2515255"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3392392" y="1962364"/>
            <a:ext cx="2515255"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4" name="Picture Placeholder 4"/>
          <p:cNvSpPr>
            <a:spLocks noGrp="1"/>
          </p:cNvSpPr>
          <p:nvPr>
            <p:ph type="pic" sz="quarter" idx="26"/>
          </p:nvPr>
        </p:nvSpPr>
        <p:spPr>
          <a:xfrm>
            <a:off x="6213136" y="1962364"/>
            <a:ext cx="2515255"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5" name="Picture Placeholder 4"/>
          <p:cNvSpPr>
            <a:spLocks noGrp="1"/>
          </p:cNvSpPr>
          <p:nvPr>
            <p:ph type="pic" sz="quarter" idx="27"/>
          </p:nvPr>
        </p:nvSpPr>
        <p:spPr>
          <a:xfrm>
            <a:off x="9033879" y="1962364"/>
            <a:ext cx="2515255"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571648" y="3968750"/>
            <a:ext cx="2519579" cy="2221992"/>
          </a:xfrm>
        </p:spPr>
        <p:txBody>
          <a:bodyPr lIns="9144"/>
          <a:lstStyle>
            <a:lvl1pPr>
              <a:defRPr sz="1800" spc="0"/>
            </a:lvl1pPr>
            <a:lvl2pPr>
              <a:defRPr sz="1600" spc="0"/>
            </a:lvl2pPr>
            <a:lvl3pPr marL="228600" indent="-6350">
              <a:buNone/>
              <a:defRPr sz="1400" spc="0" baseline="0">
                <a:solidFill>
                  <a:schemeClr val="accent2"/>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p:nvSpPr>
        <p:spPr>
          <a:xfrm>
            <a:off x="6209494" y="381000"/>
            <a:ext cx="2924519"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a:xfrm>
            <a:off x="571650" y="63500"/>
            <a:ext cx="11048702" cy="990600"/>
          </a:xfrm>
        </p:spPr>
        <p:txBody>
          <a:bodyPr/>
          <a:lstStyle>
            <a:lvl1pPr>
              <a:defRPr spc="0">
                <a:solidFill>
                  <a:schemeClr val="bg1"/>
                </a:solidFill>
              </a:defRPr>
            </a:lvl1pPr>
          </a:lstStyle>
          <a:p>
            <a:r>
              <a:rPr lang="en-US" smtClean="0"/>
              <a:t>Click to edit Master title style</a:t>
            </a:r>
            <a:endParaRPr lang="en-US"/>
          </a:p>
        </p:txBody>
      </p:sp>
      <p:sp>
        <p:nvSpPr>
          <p:cNvPr id="5" name="Footer Placeholder 4"/>
          <p:cNvSpPr>
            <a:spLocks noGrp="1"/>
          </p:cNvSpPr>
          <p:nvPr>
            <p:ph type="ftr" sz="quarter" idx="33"/>
          </p:nvPr>
        </p:nvSpPr>
        <p:spPr/>
        <p:txBody>
          <a:bodyPr/>
          <a:lstStyle/>
          <a:p>
            <a:endParaRPr lang="en-US" dirty="0"/>
          </a:p>
        </p:txBody>
      </p:sp>
      <p:pic>
        <p:nvPicPr>
          <p:cNvPr id="37" name="Picture 36" descr="Salesforce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2183" y="6264065"/>
            <a:ext cx="614247" cy="429862"/>
          </a:xfrm>
          <a:prstGeom prst="rect">
            <a:avLst/>
          </a:prstGeom>
        </p:spPr>
      </p:pic>
      <p:cxnSp>
        <p:nvCxnSpPr>
          <p:cNvPr id="6" name="Straight Connector 5"/>
          <p:cNvCxnSpPr/>
          <p:nvPr/>
        </p:nvCxnSpPr>
        <p:spPr>
          <a:xfrm>
            <a:off x="536378" y="1862667"/>
            <a:ext cx="2498390" cy="0"/>
          </a:xfrm>
          <a:prstGeom prst="line">
            <a:avLst/>
          </a:prstGeom>
          <a:ln w="9525" cmpd="sng">
            <a:solidFill>
              <a:schemeClr val="accent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373532" y="1862667"/>
            <a:ext cx="2498390" cy="0"/>
          </a:xfrm>
          <a:prstGeom prst="line">
            <a:avLst/>
          </a:prstGeom>
          <a:ln w="9525" cmpd="sng">
            <a:solidFill>
              <a:schemeClr val="accent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210687" y="1862667"/>
            <a:ext cx="2498390" cy="0"/>
          </a:xfrm>
          <a:prstGeom prst="line">
            <a:avLst/>
          </a:prstGeom>
          <a:ln w="9525" cmpd="sng">
            <a:solidFill>
              <a:schemeClr val="accent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19610" y="1862667"/>
            <a:ext cx="2498390" cy="0"/>
          </a:xfrm>
          <a:prstGeom prst="line">
            <a:avLst/>
          </a:prstGeom>
          <a:ln w="9525" cmpd="sng">
            <a:solidFill>
              <a:schemeClr val="accent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53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ird split">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185164" y="1764285"/>
            <a:ext cx="3427273"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p:nvSpPr>
        <p:spPr>
          <a:xfrm rot="10800000" flipV="1">
            <a:off x="7888755" y="1755069"/>
            <a:ext cx="49226" cy="6064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Salesforce Sans"/>
            </a:endParaRPr>
          </a:p>
        </p:txBody>
      </p:sp>
      <p:cxnSp>
        <p:nvCxnSpPr>
          <p:cNvPr id="10" name="Straight Connector 9"/>
          <p:cNvCxnSpPr/>
          <p:nvPr/>
        </p:nvCxnSpPr>
        <p:spPr>
          <a:xfrm flipH="1">
            <a:off x="7880990" y="1755068"/>
            <a:ext cx="18261" cy="4270024"/>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71648" y="1763714"/>
            <a:ext cx="686402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889645849"/>
      </p:ext>
    </p:extLst>
  </p:cSld>
  <p:clrMapOvr>
    <a:masterClrMapping/>
  </p:clrMapOvr>
  <p:transition xmlns:p14="http://schemas.microsoft.com/office/powerpoint/2010/main" spd="med">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ird split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382641" y="1764284"/>
            <a:ext cx="7219713"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p:nvSpPr>
        <p:spPr>
          <a:xfrm rot="10800000" flipH="1" flipV="1">
            <a:off x="4055532" y="1755072"/>
            <a:ext cx="47637" cy="6064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Salesforce Sans"/>
            </a:endParaRPr>
          </a:p>
        </p:txBody>
      </p:sp>
      <p:cxnSp>
        <p:nvCxnSpPr>
          <p:cNvPr id="10" name="Straight Connector 9"/>
          <p:cNvCxnSpPr>
            <a:stCxn id="6" idx="0"/>
          </p:cNvCxnSpPr>
          <p:nvPr/>
        </p:nvCxnSpPr>
        <p:spPr>
          <a:xfrm>
            <a:off x="4079350" y="1755072"/>
            <a:ext cx="23818" cy="427002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71650" y="1763714"/>
            <a:ext cx="3273219"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1789426249"/>
      </p:ext>
    </p:extLst>
  </p:cSld>
  <p:clrMapOvr>
    <a:masterClrMapping/>
  </p:clrMapOvr>
  <p:transition xmlns:p14="http://schemas.microsoft.com/office/powerpoint/2010/main" spd="med">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ge_Content">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r="26444"/>
          <a:stretch/>
        </p:blipFill>
        <p:spPr>
          <a:xfrm>
            <a:off x="-198491" y="4322208"/>
            <a:ext cx="12390492" cy="2535058"/>
          </a:xfrm>
          <a:prstGeom prst="rect">
            <a:avLst/>
          </a:prstGeom>
        </p:spPr>
      </p:pic>
      <p:pic>
        <p:nvPicPr>
          <p:cNvPr id="9" name="Picture 9"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3768" y="6091238"/>
            <a:ext cx="61769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71649" y="1764284"/>
            <a:ext cx="5304901"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6315577" y="1764284"/>
            <a:ext cx="5304901"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ext Placeholder 3"/>
          <p:cNvSpPr>
            <a:spLocks noGrp="1"/>
          </p:cNvSpPr>
          <p:nvPr>
            <p:ph type="body" sz="quarter" idx="16"/>
          </p:nvPr>
        </p:nvSpPr>
        <p:spPr>
          <a:xfrm>
            <a:off x="571649" y="1081137"/>
            <a:ext cx="11487856"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10"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811303096"/>
      </p:ext>
    </p:extLst>
  </p:cSld>
  <p:clrMapOvr>
    <a:masterClrMapping/>
  </p:clrMapOvr>
  <p:transition xmlns:p14="http://schemas.microsoft.com/office/powerpoint/2010/main" spd="med">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A">
    <p:bg>
      <p:bgPr>
        <a:solidFill>
          <a:schemeClr val="bg1"/>
        </a:solidFill>
        <a:effectLst/>
      </p:bgPr>
    </p:bg>
    <p:spTree>
      <p:nvGrpSpPr>
        <p:cNvPr id="1" name=""/>
        <p:cNvGrpSpPr/>
        <p:nvPr/>
      </p:nvGrpSpPr>
      <p:grpSpPr>
        <a:xfrm>
          <a:off x="0" y="0"/>
          <a:ext cx="0" cy="0"/>
          <a:chOff x="0" y="0"/>
          <a:chExt cx="0" cy="0"/>
        </a:xfrm>
      </p:grpSpPr>
      <p:sp>
        <p:nvSpPr>
          <p:cNvPr id="55" name="Content Placeholder 7"/>
          <p:cNvSpPr>
            <a:spLocks noGrp="1"/>
          </p:cNvSpPr>
          <p:nvPr>
            <p:ph sz="quarter" idx="10" hasCustomPrompt="1"/>
          </p:nvPr>
        </p:nvSpPr>
        <p:spPr>
          <a:xfrm>
            <a:off x="562570" y="4481184"/>
            <a:ext cx="8554964" cy="611350"/>
          </a:xfrm>
          <a:prstGeom prst="rect">
            <a:avLst/>
          </a:prstGeom>
        </p:spPr>
        <p:txBody>
          <a:bodyPr/>
          <a:lstStyle>
            <a:lvl1pPr>
              <a:lnSpc>
                <a:spcPct val="100000"/>
              </a:lnSpc>
              <a:spcBef>
                <a:spcPts val="0"/>
              </a:spcBef>
              <a:spcAft>
                <a:spcPts val="300"/>
              </a:spcAft>
              <a:buNone/>
              <a:defRPr sz="1800" baseline="0">
                <a:solidFill>
                  <a:schemeClr val="accent2"/>
                </a:solidFill>
              </a:defRPr>
            </a:lvl1pPr>
            <a:lvl2pPr marL="0" indent="0">
              <a:spcBef>
                <a:spcPts val="0"/>
              </a:spcBef>
              <a:buNone/>
              <a:defRPr/>
            </a:lvl2pPr>
          </a:lstStyle>
          <a:p>
            <a:pPr lvl="0"/>
            <a:r>
              <a:rPr lang="en-US" dirty="0" smtClean="0"/>
              <a:t>Name and Title</a:t>
            </a:r>
          </a:p>
          <a:p>
            <a:pPr lvl="1"/>
            <a:r>
              <a:rPr lang="en-US" dirty="0" smtClean="0"/>
              <a:t>Second level</a:t>
            </a:r>
          </a:p>
        </p:txBody>
      </p:sp>
      <p:sp>
        <p:nvSpPr>
          <p:cNvPr id="11" name="Text Placeholder 6"/>
          <p:cNvSpPr>
            <a:spLocks noGrp="1"/>
          </p:cNvSpPr>
          <p:nvPr>
            <p:ph type="body" sz="quarter" idx="16" hasCustomPrompt="1"/>
          </p:nvPr>
        </p:nvSpPr>
        <p:spPr bwMode="invGray">
          <a:xfrm>
            <a:off x="562570" y="5351041"/>
            <a:ext cx="8554964" cy="970824"/>
          </a:xfrm>
          <a:prstGeom prst="rect">
            <a:avLst/>
          </a:prstGeom>
        </p:spPr>
        <p:txBody>
          <a:bodyPr/>
          <a:lstStyle>
            <a:lvl1pPr marL="0" indent="0" algn="l">
              <a:spcBef>
                <a:spcPts val="0"/>
              </a:spcBef>
              <a:spcAft>
                <a:spcPts val="0"/>
              </a:spcAft>
              <a:buFontTx/>
              <a:buNone/>
              <a:defRPr lang="en-US" sz="1400" kern="1200" spc="0" baseline="0" dirty="0" smtClean="0">
                <a:solidFill>
                  <a:schemeClr val="accent2"/>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smtClean="0"/>
              <a:t>Twitter and Email</a:t>
            </a:r>
          </a:p>
        </p:txBody>
      </p:sp>
      <p:sp>
        <p:nvSpPr>
          <p:cNvPr id="2" name="Title 1"/>
          <p:cNvSpPr>
            <a:spLocks noGrp="1"/>
          </p:cNvSpPr>
          <p:nvPr>
            <p:ph type="ctrTitle"/>
          </p:nvPr>
        </p:nvSpPr>
        <p:spPr>
          <a:xfrm>
            <a:off x="562571" y="823982"/>
            <a:ext cx="11068350" cy="1874128"/>
          </a:xfrm>
        </p:spPr>
        <p:txBody>
          <a:bodyPr>
            <a:noAutofit/>
          </a:bodyPr>
          <a:lstStyle>
            <a:lvl1pPr algn="l">
              <a:lnSpc>
                <a:spcPct val="90000"/>
              </a:lnSpc>
              <a:defRPr sz="5400" spc="0">
                <a:solidFill>
                  <a:schemeClr val="accent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62571" y="2823977"/>
            <a:ext cx="11068350"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accent2"/>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7" name="Rectangle 6"/>
          <p:cNvSpPr/>
          <p:nvPr/>
        </p:nvSpPr>
        <p:spPr>
          <a:xfrm>
            <a:off x="1" y="0"/>
            <a:ext cx="12191999"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13" name="Picture 12" descr="Salesforce_Logo_RGB_8_13_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45690" y="5771270"/>
            <a:ext cx="107501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819210"/>
      </p:ext>
    </p:extLst>
  </p:cSld>
  <p:clrMapOvr>
    <a:masterClrMapping/>
  </p:clrMapOvr>
  <p:transition xmlns:p14="http://schemas.microsoft.com/office/powerpoint/2010/main" spd="med">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ge_Content_Panel">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l="13811" r="13811"/>
          <a:stretch>
            <a:fillRect/>
          </a:stretch>
        </p:blipFill>
        <p:spPr bwMode="auto">
          <a:xfrm>
            <a:off x="1" y="4362451"/>
            <a:ext cx="121920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hape 1130"/>
          <p:cNvSpPr>
            <a:spLocks noChangeArrowheads="1"/>
          </p:cNvSpPr>
          <p:nvPr/>
        </p:nvSpPr>
        <p:spPr bwMode="auto">
          <a:xfrm>
            <a:off x="1" y="5605464"/>
            <a:ext cx="12192000" cy="1252537"/>
          </a:xfrm>
          <a:prstGeom prst="rect">
            <a:avLst/>
          </a:prstGeom>
          <a:solidFill>
            <a:srgbClr val="032750"/>
          </a:solidFill>
          <a:ln>
            <a:noFill/>
          </a:ln>
          <a:extLst>
            <a:ext uri="{C572A759-6A51-4108-AA02-DFA0A04FC94B}">
              <ma14:wrappingTextBoxFlag xmlns:ma14="http://schemas.microsoft.com/office/mac/drawingml/2011/main" val="1"/>
            </a:ext>
          </a:extLst>
        </p:spPr>
        <p:txBody>
          <a:bodyPr lIns="0" tIns="0" rIns="0" bIns="0" anchor="ctr"/>
          <a:lstStyle/>
          <a:p>
            <a:r>
              <a:rPr lang="en-US" sz="1300">
                <a:solidFill>
                  <a:srgbClr val="FFFFFF"/>
                </a:solidFill>
                <a:cs typeface="Salesforce Sans" charset="0"/>
              </a:rPr>
              <a:t> </a:t>
            </a:r>
          </a:p>
        </p:txBody>
      </p:sp>
      <p:sp>
        <p:nvSpPr>
          <p:cNvPr id="9" name="Shape 1131"/>
          <p:cNvSpPr>
            <a:spLocks noChangeArrowheads="1"/>
          </p:cNvSpPr>
          <p:nvPr/>
        </p:nvSpPr>
        <p:spPr bwMode="auto">
          <a:xfrm>
            <a:off x="1" y="5591175"/>
            <a:ext cx="12192000" cy="19050"/>
          </a:xfrm>
          <a:prstGeom prst="rect">
            <a:avLst/>
          </a:prstGeom>
          <a:solidFill>
            <a:schemeClr val="accent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2801" tIns="22801" rIns="22801" bIns="22801"/>
          <a:lstStyle/>
          <a:p>
            <a:pPr defTabSz="290513"/>
            <a:endParaRPr lang="en-US" sz="3200">
              <a:ea typeface="Gotham" charset="0"/>
            </a:endParaRPr>
          </a:p>
        </p:txBody>
      </p:sp>
      <p:pic>
        <p:nvPicPr>
          <p:cNvPr id="10" name="Picture 11"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3768" y="6091238"/>
            <a:ext cx="61769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quarter" idx="11"/>
          </p:nvPr>
        </p:nvSpPr>
        <p:spPr>
          <a:xfrm>
            <a:off x="571649" y="1764284"/>
            <a:ext cx="5304901" cy="359693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6315577" y="1764284"/>
            <a:ext cx="5304901" cy="359693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Text Placeholder 3"/>
          <p:cNvSpPr>
            <a:spLocks noGrp="1"/>
          </p:cNvSpPr>
          <p:nvPr>
            <p:ph type="body" sz="quarter" idx="16"/>
          </p:nvPr>
        </p:nvSpPr>
        <p:spPr>
          <a:xfrm>
            <a:off x="571649" y="1081137"/>
            <a:ext cx="11049862"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19" name="Title 2"/>
          <p:cNvSpPr>
            <a:spLocks noGrp="1"/>
          </p:cNvSpPr>
          <p:nvPr>
            <p:ph type="title"/>
          </p:nvPr>
        </p:nvSpPr>
        <p:spPr>
          <a:xfrm>
            <a:off x="571649" y="63501"/>
            <a:ext cx="11048829" cy="990119"/>
          </a:xfrm>
        </p:spPr>
        <p:txBody>
          <a:bodyPr/>
          <a:lstStyle>
            <a:lvl1pPr>
              <a:lnSpc>
                <a:spcPct val="95000"/>
              </a:lnSpc>
              <a:defRPr spc="0"/>
            </a:lvl1pPr>
          </a:lstStyle>
          <a:p>
            <a:r>
              <a:rPr lang="en-US" smtClean="0"/>
              <a:t>Click to edit Master title style</a:t>
            </a:r>
            <a:endParaRPr lang="en-US" dirty="0"/>
          </a:p>
        </p:txBody>
      </p:sp>
      <p:sp>
        <p:nvSpPr>
          <p:cNvPr id="11" name="Footer Placeholder 3"/>
          <p:cNvSpPr>
            <a:spLocks noGrp="1"/>
          </p:cNvSpPr>
          <p:nvPr>
            <p:ph type="ftr" sz="quarter" idx="17"/>
          </p:nvPr>
        </p:nvSpPr>
        <p:spPr/>
        <p:txBody>
          <a:bodyPr/>
          <a:lstStyle>
            <a:lvl1pPr algn="l">
              <a:defRPr sz="1000" spc="0" dirty="0">
                <a:solidFill>
                  <a:schemeClr val="bg2"/>
                </a:solidFill>
              </a:defRPr>
            </a:lvl1pPr>
          </a:lstStyle>
          <a:p>
            <a:endParaRPr lang="en-US" dirty="0"/>
          </a:p>
        </p:txBody>
      </p:sp>
    </p:spTree>
    <p:extLst>
      <p:ext uri="{BB962C8B-B14F-4D97-AF65-F5344CB8AC3E}">
        <p14:creationId xmlns:p14="http://schemas.microsoft.com/office/powerpoint/2010/main" val="730034099"/>
      </p:ext>
    </p:extLst>
  </p:cSld>
  <p:clrMapOvr>
    <a:masterClrMapping/>
  </p:clrMapOvr>
  <p:transition xmlns:p14="http://schemas.microsoft.com/office/powerpoint/2010/main" spd="med">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649" y="56642"/>
            <a:ext cx="6722888"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649" y="1079526"/>
            <a:ext cx="672005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Picture Placeholder 7"/>
          <p:cNvSpPr>
            <a:spLocks noGrp="1"/>
          </p:cNvSpPr>
          <p:nvPr>
            <p:ph type="pic" sz="quarter" idx="18"/>
          </p:nvPr>
        </p:nvSpPr>
        <p:spPr>
          <a:xfrm>
            <a:off x="7847548" y="54264"/>
            <a:ext cx="4344452" cy="6816466"/>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2" name="Content Placeholder 2"/>
          <p:cNvSpPr>
            <a:spLocks noGrp="1"/>
          </p:cNvSpPr>
          <p:nvPr>
            <p:ph idx="1"/>
          </p:nvPr>
        </p:nvSpPr>
        <p:spPr>
          <a:xfrm>
            <a:off x="571649" y="1765477"/>
            <a:ext cx="6715643" cy="2589384"/>
          </a:xfrm>
        </p:spPr>
        <p:txBody>
          <a:bodyPr rtlCol="0">
            <a:noAutofit/>
          </a:bodyPr>
          <a:lstStyle>
            <a:lvl1pPr>
              <a:lnSpc>
                <a:spcPct val="100000"/>
              </a:lnSpc>
              <a:spcBef>
                <a:spcPts val="1400"/>
              </a:spcBef>
              <a:defRPr lang="en-US" spc="0" dirty="0" smtClean="0"/>
            </a:lvl1pPr>
            <a:lvl2pPr>
              <a:lnSpc>
                <a:spcPct val="100000"/>
              </a:lnSpc>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431163264"/>
      </p:ext>
    </p:extLst>
  </p:cSld>
  <p:clrMapOvr>
    <a:masterClrMapping/>
  </p:clrMapOvr>
  <p:transition xmlns:p14="http://schemas.microsoft.com/office/powerpoint/2010/main" spd="med">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Line_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649" y="588757"/>
            <a:ext cx="6728519" cy="990119"/>
          </a:xfrm>
          <a:prstGeom prst="rect">
            <a:avLst/>
          </a:prstGeom>
          <a:effectLst/>
        </p:spPr>
        <p:txBody>
          <a:bodyPr rtlCol="0" anchor="t">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649" y="1552503"/>
            <a:ext cx="672005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Picture Placeholder 7"/>
          <p:cNvSpPr>
            <a:spLocks noGrp="1"/>
          </p:cNvSpPr>
          <p:nvPr>
            <p:ph type="pic" sz="quarter" idx="18"/>
          </p:nvPr>
        </p:nvSpPr>
        <p:spPr>
          <a:xfrm>
            <a:off x="7847548" y="54264"/>
            <a:ext cx="4344452" cy="6816466"/>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2" name="Content Placeholder 2"/>
          <p:cNvSpPr>
            <a:spLocks noGrp="1"/>
          </p:cNvSpPr>
          <p:nvPr>
            <p:ph idx="1"/>
          </p:nvPr>
        </p:nvSpPr>
        <p:spPr>
          <a:xfrm>
            <a:off x="571649" y="2227037"/>
            <a:ext cx="6715643" cy="2589384"/>
          </a:xfrm>
        </p:spPr>
        <p:txBody>
          <a:bodyPr rtlCol="0">
            <a:noAutofit/>
          </a:bodyPr>
          <a:lstStyle>
            <a:lvl1pPr>
              <a:lnSpc>
                <a:spcPct val="100000"/>
              </a:lnSpc>
              <a:spcBef>
                <a:spcPts val="1400"/>
              </a:spcBef>
              <a:defRPr lang="en-US" spc="0" dirty="0" smtClean="0"/>
            </a:lvl1pPr>
            <a:lvl2pPr>
              <a:lnSpc>
                <a:spcPct val="100000"/>
              </a:lnSpc>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149714202"/>
      </p:ext>
    </p:extLst>
  </p:cSld>
  <p:clrMapOvr>
    <a:masterClrMapping/>
  </p:clrMapOvr>
  <p:transition xmlns:p14="http://schemas.microsoft.com/office/powerpoint/2010/main" spd="med">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Split">
    <p:spTree>
      <p:nvGrpSpPr>
        <p:cNvPr id="1" name=""/>
        <p:cNvGrpSpPr/>
        <p:nvPr/>
      </p:nvGrpSpPr>
      <p:grpSpPr>
        <a:xfrm>
          <a:off x="0" y="0"/>
          <a:ext cx="0" cy="0"/>
          <a:chOff x="0" y="0"/>
          <a:chExt cx="0" cy="0"/>
        </a:xfrm>
      </p:grpSpPr>
      <p:sp>
        <p:nvSpPr>
          <p:cNvPr id="2" name="Rectangle 1"/>
          <p:cNvSpPr/>
          <p:nvPr/>
        </p:nvSpPr>
        <p:spPr>
          <a:xfrm>
            <a:off x="7850645" y="8468"/>
            <a:ext cx="4341356" cy="6858000"/>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7" name="Title Placeholder 1"/>
          <p:cNvSpPr>
            <a:spLocks noGrp="1"/>
          </p:cNvSpPr>
          <p:nvPr>
            <p:ph type="title"/>
          </p:nvPr>
        </p:nvSpPr>
        <p:spPr>
          <a:xfrm>
            <a:off x="571649" y="56642"/>
            <a:ext cx="6722888"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649" y="1079526"/>
            <a:ext cx="672005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2"/>
          <p:cNvSpPr>
            <a:spLocks noGrp="1"/>
          </p:cNvSpPr>
          <p:nvPr>
            <p:ph idx="1"/>
          </p:nvPr>
        </p:nvSpPr>
        <p:spPr>
          <a:xfrm>
            <a:off x="571649" y="1765477"/>
            <a:ext cx="6715643" cy="2589384"/>
          </a:xfrm>
        </p:spPr>
        <p:txBody>
          <a:bodyPr rtlCol="0">
            <a:noAutofit/>
          </a:bodyPr>
          <a:lstStyle>
            <a:lvl1pPr>
              <a:lnSpc>
                <a:spcPct val="100000"/>
              </a:lnSpc>
              <a:spcBef>
                <a:spcPts val="1400"/>
              </a:spcBef>
              <a:defRPr lang="en-US" spc="0" dirty="0" smtClean="0"/>
            </a:lvl1pPr>
            <a:lvl2pPr>
              <a:lnSpc>
                <a:spcPct val="100000"/>
              </a:lnSpc>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373791217"/>
      </p:ext>
    </p:extLst>
  </p:cSld>
  <p:clrMapOvr>
    <a:masterClrMapping/>
  </p:clrMapOvr>
  <p:transition xmlns:p14="http://schemas.microsoft.com/office/powerpoint/2010/main" spd="med">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gue_slide">
    <p:bg>
      <p:bgPr>
        <a:solidFill>
          <a:srgbClr val="178BD1"/>
        </a:soli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1139885" y="1899840"/>
            <a:ext cx="10415954" cy="1994104"/>
          </a:xfrm>
        </p:spPr>
        <p:txBody>
          <a:bodyPr>
            <a:noAutofit/>
          </a:bodyPr>
          <a:lstStyle>
            <a:lvl1pPr marL="0" algn="l" defTabSz="914400" rtl="0" eaLnBrk="1" latinLnBrk="0" hangingPunct="1">
              <a:lnSpc>
                <a:spcPct val="100000"/>
              </a:lnSpc>
              <a:spcBef>
                <a:spcPct val="0"/>
              </a:spcBef>
              <a:buNone/>
              <a:defRPr lang="en-US" sz="6600" b="0" kern="1200" spc="0" baseline="0" dirty="0">
                <a:solidFill>
                  <a:schemeClr val="bg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0" name="Text Placeholder 2"/>
          <p:cNvSpPr>
            <a:spLocks noGrp="1"/>
          </p:cNvSpPr>
          <p:nvPr>
            <p:ph type="body" idx="11"/>
          </p:nvPr>
        </p:nvSpPr>
        <p:spPr>
          <a:xfrm>
            <a:off x="1139885" y="4052679"/>
            <a:ext cx="10422781" cy="715903"/>
          </a:xfrm>
        </p:spPr>
        <p:txBody>
          <a:bodyPr/>
          <a:lstStyle>
            <a:lvl1pPr marL="0" indent="0">
              <a:lnSpc>
                <a:spcPct val="100000"/>
              </a:lnSpc>
              <a:spcBef>
                <a:spcPts val="0"/>
              </a:spcBef>
              <a:spcAft>
                <a:spcPts val="0"/>
              </a:spcAft>
              <a:buNone/>
              <a:defRPr sz="2400" b="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5" name="Freeform 8"/>
          <p:cNvSpPr>
            <a:spLocks/>
          </p:cNvSpPr>
          <p:nvPr/>
        </p:nvSpPr>
        <p:spPr bwMode="auto">
          <a:xfrm rot="5400000">
            <a:off x="-3027257" y="3027258"/>
            <a:ext cx="6858000" cy="803484"/>
          </a:xfrm>
          <a:custGeom>
            <a:avLst/>
            <a:gdLst>
              <a:gd name="T0" fmla="*/ 0 w 6858000"/>
              <a:gd name="T1" fmla="*/ 802516 h 802516"/>
              <a:gd name="T2" fmla="*/ 0 w 6858000"/>
              <a:gd name="T3" fmla="*/ 236134 h 802516"/>
              <a:gd name="T4" fmla="*/ 3256361 w 6858000"/>
              <a:gd name="T5" fmla="*/ 236134 h 802516"/>
              <a:gd name="T6" fmla="*/ 3429000 w 6858000"/>
              <a:gd name="T7" fmla="*/ 0 h 802516"/>
              <a:gd name="T8" fmla="*/ 3601639 w 6858000"/>
              <a:gd name="T9" fmla="*/ 236134 h 802516"/>
              <a:gd name="T10" fmla="*/ 6858000 w 6858000"/>
              <a:gd name="T11" fmla="*/ 236134 h 802516"/>
              <a:gd name="T12" fmla="*/ 6858000 w 6858000"/>
              <a:gd name="T13" fmla="*/ 802516 h 8025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58000" h="802516">
                <a:moveTo>
                  <a:pt x="0" y="802516"/>
                </a:moveTo>
                <a:lnTo>
                  <a:pt x="0" y="236134"/>
                </a:lnTo>
                <a:lnTo>
                  <a:pt x="3256361" y="236134"/>
                </a:lnTo>
                <a:lnTo>
                  <a:pt x="3429000" y="0"/>
                </a:lnTo>
                <a:lnTo>
                  <a:pt x="3601639" y="236134"/>
                </a:lnTo>
                <a:lnTo>
                  <a:pt x="6858000" y="236134"/>
                </a:lnTo>
                <a:lnTo>
                  <a:pt x="6858000" y="802516"/>
                </a:lnTo>
                <a:lnTo>
                  <a:pt x="0" y="802516"/>
                </a:ln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lvl="0"/>
            <a:endParaRPr lang="en-US"/>
          </a:p>
        </p:txBody>
      </p:sp>
    </p:spTree>
    <p:extLst>
      <p:ext uri="{BB962C8B-B14F-4D97-AF65-F5344CB8AC3E}">
        <p14:creationId xmlns:p14="http://schemas.microsoft.com/office/powerpoint/2010/main" val="1693858292"/>
      </p:ext>
    </p:extLst>
  </p:cSld>
  <p:clrMapOvr>
    <a:masterClrMapping/>
  </p:clrMapOvr>
  <p:transition xmlns:p14="http://schemas.microsoft.com/office/powerpoint/2010/main" spd="med">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egue_slide_White">
    <p:bg>
      <p:bgPr>
        <a:solidFill>
          <a:schemeClr val="bg1"/>
        </a:solidFill>
        <a:effectLst/>
      </p:bgPr>
    </p:bg>
    <p:spTree>
      <p:nvGrpSpPr>
        <p:cNvPr id="1" name=""/>
        <p:cNvGrpSpPr/>
        <p:nvPr/>
      </p:nvGrpSpPr>
      <p:grpSpPr>
        <a:xfrm>
          <a:off x="0" y="0"/>
          <a:ext cx="0" cy="0"/>
          <a:chOff x="0" y="0"/>
          <a:chExt cx="0" cy="0"/>
        </a:xfrm>
      </p:grpSpPr>
      <p:sp>
        <p:nvSpPr>
          <p:cNvPr id="4" name="Freeform 8"/>
          <p:cNvSpPr>
            <a:spLocks/>
          </p:cNvSpPr>
          <p:nvPr/>
        </p:nvSpPr>
        <p:spPr bwMode="auto">
          <a:xfrm rot="5400000">
            <a:off x="-3027257" y="3027258"/>
            <a:ext cx="6858000" cy="803484"/>
          </a:xfrm>
          <a:custGeom>
            <a:avLst/>
            <a:gdLst>
              <a:gd name="T0" fmla="*/ 0 w 6858000"/>
              <a:gd name="T1" fmla="*/ 802516 h 802516"/>
              <a:gd name="T2" fmla="*/ 0 w 6858000"/>
              <a:gd name="T3" fmla="*/ 236134 h 802516"/>
              <a:gd name="T4" fmla="*/ 3254656 w 6858000"/>
              <a:gd name="T5" fmla="*/ 236134 h 802516"/>
              <a:gd name="T6" fmla="*/ 3427295 w 6858000"/>
              <a:gd name="T7" fmla="*/ 0 h 802516"/>
              <a:gd name="T8" fmla="*/ 3599934 w 6858000"/>
              <a:gd name="T9" fmla="*/ 236134 h 802516"/>
              <a:gd name="T10" fmla="*/ 6858000 w 6858000"/>
              <a:gd name="T11" fmla="*/ 236134 h 802516"/>
              <a:gd name="T12" fmla="*/ 6858000 w 6858000"/>
              <a:gd name="T13" fmla="*/ 802516 h 8025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58000" h="802516">
                <a:moveTo>
                  <a:pt x="0" y="802516"/>
                </a:moveTo>
                <a:lnTo>
                  <a:pt x="0" y="236134"/>
                </a:lnTo>
                <a:lnTo>
                  <a:pt x="3254656" y="236134"/>
                </a:lnTo>
                <a:lnTo>
                  <a:pt x="3427295" y="0"/>
                </a:lnTo>
                <a:lnTo>
                  <a:pt x="3599934" y="236134"/>
                </a:lnTo>
                <a:lnTo>
                  <a:pt x="6858000" y="236134"/>
                </a:lnTo>
                <a:lnTo>
                  <a:pt x="6858000" y="802516"/>
                </a:lnTo>
                <a:lnTo>
                  <a:pt x="0" y="802516"/>
                </a:lnTo>
                <a:close/>
              </a:path>
            </a:pathLst>
          </a:custGeom>
          <a:solidFill>
            <a:schemeClr val="bg2">
              <a:alpha val="70195"/>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9" name="Title 1"/>
          <p:cNvSpPr>
            <a:spLocks noGrp="1"/>
          </p:cNvSpPr>
          <p:nvPr>
            <p:ph type="ctrTitle"/>
          </p:nvPr>
        </p:nvSpPr>
        <p:spPr>
          <a:xfrm>
            <a:off x="1139885" y="1899840"/>
            <a:ext cx="10415954" cy="1994104"/>
          </a:xfrm>
        </p:spPr>
        <p:txBody>
          <a:bodyPr>
            <a:noAutofit/>
          </a:bodyPr>
          <a:lstStyle>
            <a:lvl1pPr marL="0" algn="l" defTabSz="914400" rtl="0" eaLnBrk="1" latinLnBrk="0" hangingPunct="1">
              <a:lnSpc>
                <a:spcPct val="100000"/>
              </a:lnSpc>
              <a:spcBef>
                <a:spcPct val="0"/>
              </a:spcBef>
              <a:buNone/>
              <a:defRPr lang="en-US" sz="6600" b="0" kern="1200" spc="0" baseline="0" dirty="0">
                <a:solidFill>
                  <a:schemeClr val="accent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1" name="Text Placeholder 2"/>
          <p:cNvSpPr>
            <a:spLocks noGrp="1"/>
          </p:cNvSpPr>
          <p:nvPr>
            <p:ph type="body" idx="11"/>
          </p:nvPr>
        </p:nvSpPr>
        <p:spPr>
          <a:xfrm>
            <a:off x="1139885" y="4052679"/>
            <a:ext cx="10422781" cy="715903"/>
          </a:xfrm>
        </p:spPr>
        <p:txBody>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5" name="Picture 4" descr="Salesforce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4452" y="6090771"/>
            <a:ext cx="616623" cy="431525"/>
          </a:xfrm>
          <a:prstGeom prst="rect">
            <a:avLst/>
          </a:prstGeom>
        </p:spPr>
      </p:pic>
    </p:spTree>
    <p:extLst>
      <p:ext uri="{BB962C8B-B14F-4D97-AF65-F5344CB8AC3E}">
        <p14:creationId xmlns:p14="http://schemas.microsoft.com/office/powerpoint/2010/main" val="1786013443"/>
      </p:ext>
    </p:extLst>
  </p:cSld>
  <p:clrMapOvr>
    <a:masterClrMapping/>
  </p:clrMapOvr>
  <p:transition xmlns:p14="http://schemas.microsoft.com/office/powerpoint/2010/main" spd="med">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asic_dark">
    <p:bg>
      <p:bgPr>
        <a:solidFill>
          <a:srgbClr val="032750"/>
        </a:solidFill>
        <a:effectLst/>
      </p:bgPr>
    </p:bg>
    <p:spTree>
      <p:nvGrpSpPr>
        <p:cNvPr id="1" name=""/>
        <p:cNvGrpSpPr/>
        <p:nvPr/>
      </p:nvGrpSpPr>
      <p:grpSpPr>
        <a:xfrm>
          <a:off x="0" y="0"/>
          <a:ext cx="0" cy="0"/>
          <a:chOff x="0" y="0"/>
          <a:chExt cx="0" cy="0"/>
        </a:xfrm>
      </p:grpSpPr>
      <p:pic>
        <p:nvPicPr>
          <p:cNvPr id="7"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3768" y="6091238"/>
            <a:ext cx="61769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 y="0"/>
            <a:ext cx="12191999"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
        <p:nvSpPr>
          <p:cNvPr id="2" name="Title 1"/>
          <p:cNvSpPr>
            <a:spLocks noGrp="1"/>
          </p:cNvSpPr>
          <p:nvPr>
            <p:ph type="title"/>
          </p:nvPr>
        </p:nvSpPr>
        <p:spPr>
          <a:xfrm>
            <a:off x="571649" y="63501"/>
            <a:ext cx="11048829" cy="990119"/>
          </a:xfrm>
        </p:spPr>
        <p:txBody>
          <a:bodyPr/>
          <a:lstStyle>
            <a:lvl1pPr>
              <a:lnSpc>
                <a:spcPct val="100000"/>
              </a:lnSpc>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571650" y="1764792"/>
            <a:ext cx="11048702" cy="4223258"/>
          </a:xfrm>
        </p:spPr>
        <p:txBody>
          <a:bodyPr/>
          <a:lstStyle>
            <a:lvl1pPr>
              <a:lnSpc>
                <a:spcPct val="100000"/>
              </a:lnSpc>
              <a:defRPr>
                <a:solidFill>
                  <a:schemeClr val="bg1"/>
                </a:solidFill>
              </a:defRPr>
            </a:lvl1pPr>
            <a:lvl2pPr>
              <a:lnSpc>
                <a:spcPct val="100000"/>
              </a:lnSpc>
              <a:buClr>
                <a:schemeClr val="accent2">
                  <a:lumMod val="20000"/>
                  <a:lumOff val="80000"/>
                </a:schemeClr>
              </a:buClr>
              <a:defRPr>
                <a:solidFill>
                  <a:schemeClr val="bg1"/>
                </a:solidFill>
              </a:defRPr>
            </a:lvl2pPr>
            <a:lvl3pPr>
              <a:lnSpc>
                <a:spcPct val="100000"/>
              </a:lnSpc>
              <a:buClr>
                <a:schemeClr val="accent2">
                  <a:lumMod val="20000"/>
                  <a:lumOff val="80000"/>
                </a:schemeClr>
              </a:buClr>
              <a:defRPr>
                <a:solidFill>
                  <a:schemeClr val="bg1"/>
                </a:solidFill>
              </a:defRPr>
            </a:lvl3pPr>
            <a:lvl4pPr>
              <a:lnSpc>
                <a:spcPct val="100000"/>
              </a:lnSpc>
              <a:buClr>
                <a:schemeClr val="accent2">
                  <a:lumMod val="20000"/>
                  <a:lumOff val="80000"/>
                </a:schemeClr>
              </a:buClr>
              <a:defRPr>
                <a:solidFill>
                  <a:schemeClr val="bg1"/>
                </a:solidFill>
              </a:defRPr>
            </a:lvl4pPr>
            <a:lvl5pPr>
              <a:lnSpc>
                <a:spcPct val="100000"/>
              </a:lnSpc>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2"/>
          <p:cNvSpPr>
            <a:spLocks noGrp="1"/>
          </p:cNvSpPr>
          <p:nvPr>
            <p:ph type="body" idx="12"/>
          </p:nvPr>
        </p:nvSpPr>
        <p:spPr>
          <a:xfrm>
            <a:off x="571649" y="1078992"/>
            <a:ext cx="11048829" cy="329184"/>
          </a:xfrm>
        </p:spPr>
        <p:txBody>
          <a:bodyPr/>
          <a:lstStyle>
            <a:lvl1pPr marL="0" indent="0">
              <a:lnSpc>
                <a:spcPct val="100000"/>
              </a:lnSpc>
              <a:spcBef>
                <a:spcPts val="0"/>
              </a:spcBef>
              <a:spcAft>
                <a:spcPts val="0"/>
              </a:spcAft>
              <a:buNone/>
              <a:defRPr sz="2400" b="0">
                <a:solidFill>
                  <a:schemeClr val="accent2">
                    <a:lumMod val="40000"/>
                    <a:lumOff val="6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9" name="Footer Placeholder 3"/>
          <p:cNvSpPr>
            <a:spLocks noGrp="1"/>
          </p:cNvSpPr>
          <p:nvPr>
            <p:ph type="ftr" sz="quarter" idx="13"/>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3549512098"/>
      </p:ext>
    </p:extLst>
  </p:cSld>
  <p:clrMapOvr>
    <a:masterClrMapping/>
  </p:clrMapOvr>
  <p:transition xmlns:p14="http://schemas.microsoft.com/office/powerpoint/2010/main" spd="med">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gue_slide_Dark">
    <p:bg>
      <p:bgPr>
        <a:solidFill>
          <a:srgbClr val="032750"/>
        </a:solidFill>
        <a:effectLst/>
      </p:bgPr>
    </p:bg>
    <p:spTree>
      <p:nvGrpSpPr>
        <p:cNvPr id="1" name=""/>
        <p:cNvGrpSpPr/>
        <p:nvPr/>
      </p:nvGrpSpPr>
      <p:grpSpPr>
        <a:xfrm>
          <a:off x="0" y="0"/>
          <a:ext cx="0" cy="0"/>
          <a:chOff x="0" y="0"/>
          <a:chExt cx="0" cy="0"/>
        </a:xfrm>
      </p:grpSpPr>
      <p:sp>
        <p:nvSpPr>
          <p:cNvPr id="4" name="Freeform 3"/>
          <p:cNvSpPr/>
          <p:nvPr/>
        </p:nvSpPr>
        <p:spPr>
          <a:xfrm rot="5400000">
            <a:off x="-3027257" y="3027258"/>
            <a:ext cx="6858000" cy="803484"/>
          </a:xfrm>
          <a:custGeom>
            <a:avLst/>
            <a:gdLst>
              <a:gd name="connsiteX0" fmla="*/ 0 w 6858000"/>
              <a:gd name="connsiteY0" fmla="*/ 802516 h 802516"/>
              <a:gd name="connsiteX1" fmla="*/ 0 w 6858000"/>
              <a:gd name="connsiteY1" fmla="*/ 236134 h 802516"/>
              <a:gd name="connsiteX2" fmla="*/ 3256361 w 6858000"/>
              <a:gd name="connsiteY2" fmla="*/ 236134 h 802516"/>
              <a:gd name="connsiteX3" fmla="*/ 3429000 w 6858000"/>
              <a:gd name="connsiteY3" fmla="*/ 0 h 802516"/>
              <a:gd name="connsiteX4" fmla="*/ 3601639 w 6858000"/>
              <a:gd name="connsiteY4" fmla="*/ 236134 h 802516"/>
              <a:gd name="connsiteX5" fmla="*/ 6858000 w 6858000"/>
              <a:gd name="connsiteY5" fmla="*/ 236134 h 802516"/>
              <a:gd name="connsiteX6" fmla="*/ 6858000 w 6858000"/>
              <a:gd name="connsiteY6" fmla="*/ 802516 h 80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802516">
                <a:moveTo>
                  <a:pt x="0" y="802516"/>
                </a:moveTo>
                <a:lnTo>
                  <a:pt x="0" y="236134"/>
                </a:lnTo>
                <a:lnTo>
                  <a:pt x="3256361" y="236134"/>
                </a:lnTo>
                <a:lnTo>
                  <a:pt x="3429000" y="0"/>
                </a:lnTo>
                <a:lnTo>
                  <a:pt x="3601639" y="236134"/>
                </a:lnTo>
                <a:lnTo>
                  <a:pt x="6858000" y="236134"/>
                </a:lnTo>
                <a:lnTo>
                  <a:pt x="6858000" y="802516"/>
                </a:lnTo>
                <a:close/>
              </a:path>
            </a:pathLst>
          </a:custGeom>
          <a:solidFill>
            <a:schemeClr val="accent1">
              <a:lumMod val="60000"/>
              <a:lumOff val="40000"/>
              <a:alpha val="15000"/>
            </a:schemeClr>
          </a:solidFill>
          <a:ln w="12700">
            <a:miter lim="400000"/>
          </a:ln>
        </p:spPr>
        <p:txBody>
          <a:bodyPr lIns="0" tIns="0" rIns="0" bIns="0" anchor="ctr"/>
          <a:lstStyle/>
          <a:p>
            <a:pPr fontAlgn="auto">
              <a:spcBef>
                <a:spcPts val="0"/>
              </a:spcBef>
              <a:spcAft>
                <a:spcPts val="0"/>
              </a:spcAft>
              <a:defRPr/>
            </a:pPr>
            <a:endParaRPr lang="en-US" sz="700" dirty="0">
              <a:latin typeface="+mn-lt"/>
              <a:ea typeface="+mn-ea"/>
              <a:cs typeface="+mn-cs"/>
            </a:endParaRPr>
          </a:p>
        </p:txBody>
      </p:sp>
      <p:sp>
        <p:nvSpPr>
          <p:cNvPr id="9" name="Title 1"/>
          <p:cNvSpPr>
            <a:spLocks noGrp="1"/>
          </p:cNvSpPr>
          <p:nvPr>
            <p:ph type="ctrTitle"/>
          </p:nvPr>
        </p:nvSpPr>
        <p:spPr>
          <a:xfrm>
            <a:off x="1139885" y="1899840"/>
            <a:ext cx="10415954" cy="1994104"/>
          </a:xfrm>
        </p:spPr>
        <p:txBody>
          <a:bodyPr>
            <a:noAutofit/>
          </a:bodyPr>
          <a:lstStyle>
            <a:lvl1pPr marL="0" algn="l" defTabSz="914400" rtl="0" eaLnBrk="1" latinLnBrk="0" hangingPunct="1">
              <a:lnSpc>
                <a:spcPct val="100000"/>
              </a:lnSpc>
              <a:spcBef>
                <a:spcPct val="0"/>
              </a:spcBef>
              <a:buNone/>
              <a:defRPr lang="en-US" sz="6600" b="0" kern="1200" spc="0" baseline="0" dirty="0">
                <a:solidFill>
                  <a:srgbClr val="00A1E0"/>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0" name="Text Placeholder 2"/>
          <p:cNvSpPr>
            <a:spLocks noGrp="1"/>
          </p:cNvSpPr>
          <p:nvPr>
            <p:ph type="body" idx="11"/>
          </p:nvPr>
        </p:nvSpPr>
        <p:spPr>
          <a:xfrm>
            <a:off x="1139885" y="4052679"/>
            <a:ext cx="10422781" cy="715903"/>
          </a:xfrm>
        </p:spPr>
        <p:txBody>
          <a:bodyPr/>
          <a:lstStyle>
            <a:lvl1pPr marL="0" indent="0">
              <a:lnSpc>
                <a:spcPct val="100000"/>
              </a:lnSpc>
              <a:spcBef>
                <a:spcPts val="0"/>
              </a:spcBef>
              <a:spcAft>
                <a:spcPts val="0"/>
              </a:spcAft>
              <a:buNone/>
              <a:defRPr sz="2400" b="0">
                <a:solidFill>
                  <a:schemeClr val="accent2">
                    <a:lumMod val="40000"/>
                    <a:lumOff val="6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535312862"/>
      </p:ext>
    </p:extLst>
  </p:cSld>
  <p:clrMapOvr>
    <a:masterClrMapping/>
  </p:clrMapOvr>
  <p:transition xmlns:p14="http://schemas.microsoft.com/office/powerpoint/2010/main" spd="med">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peaker_slide_A">
    <p:bg>
      <p:bgPr>
        <a:solidFill>
          <a:srgbClr val="032750"/>
        </a:solidFill>
        <a:effectLst/>
      </p:bgPr>
    </p:bg>
    <p:spTree>
      <p:nvGrpSpPr>
        <p:cNvPr id="1" name=""/>
        <p:cNvGrpSpPr/>
        <p:nvPr/>
      </p:nvGrpSpPr>
      <p:grpSpPr>
        <a:xfrm>
          <a:off x="0" y="0"/>
          <a:ext cx="0" cy="0"/>
          <a:chOff x="0" y="0"/>
          <a:chExt cx="0" cy="0"/>
        </a:xfrm>
      </p:grpSpPr>
      <p:sp>
        <p:nvSpPr>
          <p:cNvPr id="5" name="Isosceles Triangle 4"/>
          <p:cNvSpPr/>
          <p:nvPr/>
        </p:nvSpPr>
        <p:spPr>
          <a:xfrm rot="16200000">
            <a:off x="5934259" y="168466"/>
            <a:ext cx="4858602" cy="6521071"/>
          </a:xfrm>
          <a:custGeom>
            <a:avLst/>
            <a:gdLst/>
            <a:ahLst/>
            <a:cxnLst/>
            <a:rect l="l" t="t" r="r" b="b"/>
            <a:pathLst>
              <a:path w="4858602" h="6519373">
                <a:moveTo>
                  <a:pt x="4858602" y="307361"/>
                </a:moveTo>
                <a:lnTo>
                  <a:pt x="4858602" y="6446591"/>
                </a:lnTo>
                <a:cubicBezTo>
                  <a:pt x="4858602" y="6486787"/>
                  <a:pt x="4826016" y="6519373"/>
                  <a:pt x="4785820" y="6519373"/>
                </a:cubicBezTo>
                <a:lnTo>
                  <a:pt x="72782" y="6519373"/>
                </a:lnTo>
                <a:cubicBezTo>
                  <a:pt x="32586" y="6519373"/>
                  <a:pt x="0" y="6486787"/>
                  <a:pt x="0" y="6446591"/>
                </a:cubicBezTo>
                <a:lnTo>
                  <a:pt x="0" y="307361"/>
                </a:lnTo>
                <a:cubicBezTo>
                  <a:pt x="0" y="267165"/>
                  <a:pt x="32586" y="234579"/>
                  <a:pt x="72782" y="234579"/>
                </a:cubicBezTo>
                <a:lnTo>
                  <a:pt x="2258762" y="234579"/>
                </a:lnTo>
                <a:lnTo>
                  <a:pt x="2430889" y="0"/>
                </a:lnTo>
                <a:lnTo>
                  <a:pt x="2603015" y="234579"/>
                </a:lnTo>
                <a:lnTo>
                  <a:pt x="4785820" y="234579"/>
                </a:lnTo>
                <a:cubicBezTo>
                  <a:pt x="4826016" y="234579"/>
                  <a:pt x="4858602" y="267165"/>
                  <a:pt x="4858602" y="307361"/>
                </a:cubicBezTo>
                <a:close/>
              </a:path>
            </a:pathLst>
          </a:custGeom>
          <a:solidFill>
            <a:srgbClr val="148DD9"/>
          </a:solidFill>
          <a:ln w="12700">
            <a:miter lim="400000"/>
          </a:ln>
        </p:spPr>
        <p:txBody>
          <a:bodyPr lIns="0" tIns="0" rIns="0" bIns="0" anchor="ctr"/>
          <a:lstStyle/>
          <a:p>
            <a:pPr fontAlgn="auto">
              <a:spcBef>
                <a:spcPts val="0"/>
              </a:spcBef>
              <a:spcAft>
                <a:spcPts val="0"/>
              </a:spcAft>
              <a:defRPr/>
            </a:pPr>
            <a:endParaRPr lang="en-US" sz="700" dirty="0">
              <a:solidFill>
                <a:srgbClr val="00A1E0"/>
              </a:solidFill>
              <a:latin typeface="+mn-lt"/>
              <a:ea typeface="+mn-ea"/>
              <a:cs typeface="+mn-cs"/>
            </a:endParaRPr>
          </a:p>
        </p:txBody>
      </p:sp>
      <p:sp>
        <p:nvSpPr>
          <p:cNvPr id="9" name="Title 1"/>
          <p:cNvSpPr>
            <a:spLocks noGrp="1"/>
          </p:cNvSpPr>
          <p:nvPr>
            <p:ph type="ctrTitle"/>
          </p:nvPr>
        </p:nvSpPr>
        <p:spPr>
          <a:xfrm>
            <a:off x="5911019" y="1596788"/>
            <a:ext cx="5139721" cy="1994104"/>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bg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6" name="Text Placeholder 2"/>
          <p:cNvSpPr>
            <a:spLocks noGrp="1"/>
          </p:cNvSpPr>
          <p:nvPr>
            <p:ph type="body" idx="11"/>
          </p:nvPr>
        </p:nvSpPr>
        <p:spPr>
          <a:xfrm>
            <a:off x="5910756" y="3678611"/>
            <a:ext cx="5146811" cy="715903"/>
          </a:xfrm>
        </p:spPr>
        <p:txBody>
          <a:bodyPr/>
          <a:lstStyle>
            <a:lvl1pPr marL="0" indent="0">
              <a:lnSpc>
                <a:spcPct val="100000"/>
              </a:lnSpc>
              <a:spcBef>
                <a:spcPts val="0"/>
              </a:spcBef>
              <a:spcAft>
                <a:spcPts val="0"/>
              </a:spcAft>
              <a:buNone/>
              <a:defRPr sz="2400" b="0">
                <a:solidFill>
                  <a:schemeClr val="bg2"/>
                </a:solidFill>
                <a:latin typeface="Salesforce Sans Light"/>
                <a:cs typeface="Salesforce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447911591"/>
      </p:ext>
    </p:extLst>
  </p:cSld>
  <p:clrMapOvr>
    <a:masterClrMapping/>
  </p:clrMapOvr>
  <p:transition xmlns:p14="http://schemas.microsoft.com/office/powerpoint/2010/main" spd="med">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peaker_slide_B">
    <p:bg>
      <p:bgPr>
        <a:solidFill>
          <a:schemeClr val="bg1"/>
        </a:solidFill>
        <a:effectLst/>
      </p:bgPr>
    </p:bg>
    <p:spTree>
      <p:nvGrpSpPr>
        <p:cNvPr id="1" name=""/>
        <p:cNvGrpSpPr/>
        <p:nvPr/>
      </p:nvGrpSpPr>
      <p:grpSpPr>
        <a:xfrm>
          <a:off x="0" y="0"/>
          <a:ext cx="0" cy="0"/>
          <a:chOff x="0" y="0"/>
          <a:chExt cx="0" cy="0"/>
        </a:xfrm>
      </p:grpSpPr>
      <p:sp>
        <p:nvSpPr>
          <p:cNvPr id="6" name="Rounded Rectangle 5"/>
          <p:cNvSpPr/>
          <p:nvPr/>
        </p:nvSpPr>
        <p:spPr>
          <a:xfrm>
            <a:off x="5337665" y="999699"/>
            <a:ext cx="6286431" cy="4858602"/>
          </a:xfrm>
          <a:prstGeom prst="roundRect">
            <a:avLst>
              <a:gd name="adj" fmla="val 1498"/>
            </a:avLst>
          </a:prstGeom>
          <a:solidFill>
            <a:schemeClr val="bg2">
              <a:alpha val="50000"/>
            </a:schemeClr>
          </a:solidFill>
          <a:ln w="12700">
            <a:miter lim="400000"/>
          </a:ln>
        </p:spPr>
        <p:txBody>
          <a:bodyPr wrap="square" lIns="0" tIns="0" rIns="0" bIns="0" anchor="ctr">
            <a:noAutofit/>
          </a:bodyPr>
          <a:lstStyle/>
          <a:p>
            <a:pPr lvl="0"/>
            <a:endParaRPr lang="en-US" sz="700" dirty="0" smtClean="0"/>
          </a:p>
        </p:txBody>
      </p:sp>
      <p:sp>
        <p:nvSpPr>
          <p:cNvPr id="4" name="Rounded Rectangle 8"/>
          <p:cNvSpPr>
            <a:spLocks noChangeArrowheads="1"/>
          </p:cNvSpPr>
          <p:nvPr/>
        </p:nvSpPr>
        <p:spPr bwMode="auto">
          <a:xfrm>
            <a:off x="5336978" y="1000125"/>
            <a:ext cx="6286549" cy="4857750"/>
          </a:xfrm>
          <a:prstGeom prst="roundRect">
            <a:avLst>
              <a:gd name="adj" fmla="val 1500"/>
            </a:avLst>
          </a:prstGeom>
          <a:solidFill>
            <a:schemeClr val="bg2">
              <a:alpha val="50195"/>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sz="700"/>
          </a:p>
        </p:txBody>
      </p:sp>
      <p:sp>
        <p:nvSpPr>
          <p:cNvPr id="5" name="Isosceles Triangle 9"/>
          <p:cNvSpPr>
            <a:spLocks noChangeArrowheads="1"/>
          </p:cNvSpPr>
          <p:nvPr/>
        </p:nvSpPr>
        <p:spPr bwMode="auto">
          <a:xfrm rot="16200000">
            <a:off x="5035321" y="3305144"/>
            <a:ext cx="358775" cy="244539"/>
          </a:xfrm>
          <a:prstGeom prst="triangle">
            <a:avLst>
              <a:gd name="adj" fmla="val 50000"/>
            </a:avLst>
          </a:prstGeom>
          <a:solidFill>
            <a:schemeClr val="bg2">
              <a:alpha val="50195"/>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sz="700"/>
          </a:p>
        </p:txBody>
      </p:sp>
      <p:sp>
        <p:nvSpPr>
          <p:cNvPr id="9" name="Title 1"/>
          <p:cNvSpPr>
            <a:spLocks noGrp="1"/>
          </p:cNvSpPr>
          <p:nvPr>
            <p:ph type="ctrTitle"/>
          </p:nvPr>
        </p:nvSpPr>
        <p:spPr>
          <a:xfrm>
            <a:off x="5911019" y="1596788"/>
            <a:ext cx="5139721" cy="1994104"/>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accent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7" name="Text Placeholder 2"/>
          <p:cNvSpPr>
            <a:spLocks noGrp="1"/>
          </p:cNvSpPr>
          <p:nvPr>
            <p:ph type="body" idx="11"/>
          </p:nvPr>
        </p:nvSpPr>
        <p:spPr>
          <a:xfrm>
            <a:off x="5910756" y="3689194"/>
            <a:ext cx="5146811" cy="715903"/>
          </a:xfrm>
        </p:spPr>
        <p:txBody>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Isosceles Triangle 7"/>
          <p:cNvSpPr/>
          <p:nvPr/>
        </p:nvSpPr>
        <p:spPr>
          <a:xfrm rot="16200000">
            <a:off x="5036002" y="3304758"/>
            <a:ext cx="358256" cy="245074"/>
          </a:xfrm>
          <a:prstGeom prst="triangle">
            <a:avLst/>
          </a:prstGeom>
          <a:solidFill>
            <a:schemeClr val="bg2">
              <a:alpha val="50000"/>
            </a:schemeClr>
          </a:solidFill>
          <a:ln w="12700">
            <a:miter lim="400000"/>
          </a:ln>
        </p:spPr>
        <p:txBody>
          <a:bodyPr wrap="square" lIns="0" tIns="0" rIns="0" bIns="0" anchor="ctr">
            <a:noAutofit/>
          </a:bodyPr>
          <a:lstStyle/>
          <a:p>
            <a:pPr lvl="0"/>
            <a:endParaRPr lang="en-US" sz="700" dirty="0" smtClean="0"/>
          </a:p>
        </p:txBody>
      </p:sp>
    </p:spTree>
    <p:extLst>
      <p:ext uri="{BB962C8B-B14F-4D97-AF65-F5344CB8AC3E}">
        <p14:creationId xmlns:p14="http://schemas.microsoft.com/office/powerpoint/2010/main" val="362075270"/>
      </p:ext>
    </p:extLst>
  </p:cSld>
  <p:clrMapOvr>
    <a:masterClrMapping/>
  </p:clrMapOvr>
  <p:transition xmlns:p14="http://schemas.microsoft.com/office/powerpoint/2010/main" spd="med">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B">
    <p:bg>
      <p:bgPr>
        <a:solidFill>
          <a:srgbClr val="178BD1"/>
        </a:solidFill>
        <a:effectLst/>
      </p:bgPr>
    </p:bg>
    <p:spTree>
      <p:nvGrpSpPr>
        <p:cNvPr id="1" name=""/>
        <p:cNvGrpSpPr/>
        <p:nvPr/>
      </p:nvGrpSpPr>
      <p:grpSpPr>
        <a:xfrm>
          <a:off x="0" y="0"/>
          <a:ext cx="0" cy="0"/>
          <a:chOff x="0" y="0"/>
          <a:chExt cx="0" cy="0"/>
        </a:xfrm>
      </p:grpSpPr>
      <p:grpSp>
        <p:nvGrpSpPr>
          <p:cNvPr id="6" name="Group 8"/>
          <p:cNvGrpSpPr>
            <a:grpSpLocks/>
          </p:cNvGrpSpPr>
          <p:nvPr/>
        </p:nvGrpSpPr>
        <p:grpSpPr bwMode="auto">
          <a:xfrm>
            <a:off x="0" y="0"/>
            <a:ext cx="12182473" cy="6858000"/>
            <a:chOff x="0" y="0"/>
            <a:chExt cx="12179300" cy="6858000"/>
          </a:xfrm>
        </p:grpSpPr>
        <p:sp>
          <p:nvSpPr>
            <p:cNvPr id="7" name="Shape 174"/>
            <p:cNvSpPr>
              <a:spLocks/>
            </p:cNvSpPr>
            <p:nvPr/>
          </p:nvSpPr>
          <p:spPr bwMode="auto">
            <a:xfrm>
              <a:off x="10029428" y="4409281"/>
              <a:ext cx="2149872" cy="2448719"/>
            </a:xfrm>
            <a:custGeom>
              <a:avLst/>
              <a:gdLst>
                <a:gd name="T0" fmla="*/ 1074936 w 21600"/>
                <a:gd name="T1" fmla="*/ 1224360 h 21600"/>
                <a:gd name="T2" fmla="*/ 1074936 w 21600"/>
                <a:gd name="T3" fmla="*/ 1224360 h 21600"/>
                <a:gd name="T4" fmla="*/ 1074936 w 21600"/>
                <a:gd name="T5" fmla="*/ 1224360 h 21600"/>
                <a:gd name="T6" fmla="*/ 1074936 w 21600"/>
                <a:gd name="T7" fmla="*/ 122436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432" y="0"/>
                  </a:moveTo>
                  <a:cubicBezTo>
                    <a:pt x="6741" y="0"/>
                    <a:pt x="2943" y="3336"/>
                    <a:pt x="2943" y="7446"/>
                  </a:cubicBezTo>
                  <a:cubicBezTo>
                    <a:pt x="2943" y="8496"/>
                    <a:pt x="3192" y="9500"/>
                    <a:pt x="3645" y="10404"/>
                  </a:cubicBezTo>
                  <a:cubicBezTo>
                    <a:pt x="1466" y="11528"/>
                    <a:pt x="0" y="13612"/>
                    <a:pt x="0" y="16009"/>
                  </a:cubicBezTo>
                  <a:cubicBezTo>
                    <a:pt x="0" y="18396"/>
                    <a:pt x="1459" y="20478"/>
                    <a:pt x="3629" y="21600"/>
                  </a:cubicBezTo>
                  <a:lnTo>
                    <a:pt x="21600" y="21600"/>
                  </a:lnTo>
                  <a:lnTo>
                    <a:pt x="21600" y="1120"/>
                  </a:lnTo>
                  <a:cubicBezTo>
                    <a:pt x="20293" y="1456"/>
                    <a:pt x="19121" y="2086"/>
                    <a:pt x="18191" y="2934"/>
                  </a:cubicBezTo>
                  <a:cubicBezTo>
                    <a:pt x="16639" y="1153"/>
                    <a:pt x="14191" y="0"/>
                    <a:pt x="11432" y="0"/>
                  </a:cubicBez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8" name="Shape 175"/>
            <p:cNvSpPr>
              <a:spLocks/>
            </p:cNvSpPr>
            <p:nvPr/>
          </p:nvSpPr>
          <p:spPr bwMode="auto">
            <a:xfrm>
              <a:off x="6959996" y="4678759"/>
              <a:ext cx="5074842" cy="2179241"/>
            </a:xfrm>
            <a:custGeom>
              <a:avLst/>
              <a:gdLst>
                <a:gd name="T0" fmla="*/ 2537421 w 21600"/>
                <a:gd name="T1" fmla="*/ 1089621 h 21600"/>
                <a:gd name="T2" fmla="*/ 2537421 w 21600"/>
                <a:gd name="T3" fmla="*/ 1089621 h 21600"/>
                <a:gd name="T4" fmla="*/ 2537421 w 21600"/>
                <a:gd name="T5" fmla="*/ 1089621 h 21600"/>
                <a:gd name="T6" fmla="*/ 2537421 w 21600"/>
                <a:gd name="T7" fmla="*/ 108962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650" y="0"/>
                  </a:moveTo>
                  <a:cubicBezTo>
                    <a:pt x="3332" y="0"/>
                    <a:pt x="1454" y="4369"/>
                    <a:pt x="1454" y="9756"/>
                  </a:cubicBezTo>
                  <a:cubicBezTo>
                    <a:pt x="1454" y="11131"/>
                    <a:pt x="1577" y="12449"/>
                    <a:pt x="1801" y="13634"/>
                  </a:cubicBezTo>
                  <a:cubicBezTo>
                    <a:pt x="724" y="15107"/>
                    <a:pt x="0" y="17840"/>
                    <a:pt x="0" y="20982"/>
                  </a:cubicBezTo>
                  <a:cubicBezTo>
                    <a:pt x="0" y="21191"/>
                    <a:pt x="7" y="21395"/>
                    <a:pt x="14" y="21600"/>
                  </a:cubicBezTo>
                  <a:lnTo>
                    <a:pt x="20860" y="21600"/>
                  </a:lnTo>
                  <a:cubicBezTo>
                    <a:pt x="21326" y="19898"/>
                    <a:pt x="21600" y="17881"/>
                    <a:pt x="21600" y="15707"/>
                  </a:cubicBezTo>
                  <a:cubicBezTo>
                    <a:pt x="21600" y="9667"/>
                    <a:pt x="19516" y="4772"/>
                    <a:pt x="16945" y="4772"/>
                  </a:cubicBezTo>
                  <a:cubicBezTo>
                    <a:pt x="16274" y="4772"/>
                    <a:pt x="15636" y="5100"/>
                    <a:pt x="15061" y="5700"/>
                  </a:cubicBezTo>
                  <a:cubicBezTo>
                    <a:pt x="14396" y="2956"/>
                    <a:pt x="13155" y="1105"/>
                    <a:pt x="11728" y="1105"/>
                  </a:cubicBezTo>
                  <a:cubicBezTo>
                    <a:pt x="10658" y="1105"/>
                    <a:pt x="9689" y="2151"/>
                    <a:pt x="8990" y="3839"/>
                  </a:cubicBezTo>
                  <a:cubicBezTo>
                    <a:pt x="8223" y="1505"/>
                    <a:pt x="7014" y="0"/>
                    <a:pt x="5650" y="0"/>
                  </a:cubicBez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9" name="Shape 180"/>
            <p:cNvSpPr>
              <a:spLocks/>
            </p:cNvSpPr>
            <p:nvPr/>
          </p:nvSpPr>
          <p:spPr bwMode="auto">
            <a:xfrm>
              <a:off x="0" y="0"/>
              <a:ext cx="2543175" cy="1470422"/>
            </a:xfrm>
            <a:custGeom>
              <a:avLst/>
              <a:gdLst>
                <a:gd name="T0" fmla="*/ 1271588 w 21600"/>
                <a:gd name="T1" fmla="*/ 735211 h 21600"/>
                <a:gd name="T2" fmla="*/ 1271588 w 21600"/>
                <a:gd name="T3" fmla="*/ 735211 h 21600"/>
                <a:gd name="T4" fmla="*/ 1271588 w 21600"/>
                <a:gd name="T5" fmla="*/ 735211 h 21600"/>
                <a:gd name="T6" fmla="*/ 1271588 w 21600"/>
                <a:gd name="T7" fmla="*/ 73521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0" y="21437"/>
                  </a:lnTo>
                  <a:cubicBezTo>
                    <a:pt x="329" y="21536"/>
                    <a:pt x="666" y="21600"/>
                    <a:pt x="1011" y="21600"/>
                  </a:cubicBezTo>
                  <a:cubicBezTo>
                    <a:pt x="3444" y="21600"/>
                    <a:pt x="5524" y="19049"/>
                    <a:pt x="6418" y="15403"/>
                  </a:cubicBezTo>
                  <a:cubicBezTo>
                    <a:pt x="7097" y="15980"/>
                    <a:pt x="7865" y="16295"/>
                    <a:pt x="8673" y="16295"/>
                  </a:cubicBezTo>
                  <a:cubicBezTo>
                    <a:pt x="10606" y="16295"/>
                    <a:pt x="12285" y="14455"/>
                    <a:pt x="13170" y="11730"/>
                  </a:cubicBezTo>
                  <a:cubicBezTo>
                    <a:pt x="13623" y="11887"/>
                    <a:pt x="14086" y="11969"/>
                    <a:pt x="14562" y="11969"/>
                  </a:cubicBezTo>
                  <a:cubicBezTo>
                    <a:pt x="18392" y="11969"/>
                    <a:pt x="21501" y="6637"/>
                    <a:pt x="21600" y="0"/>
                  </a:cubicBezTo>
                  <a:lnTo>
                    <a:pt x="0" y="0"/>
                  </a:ln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grpSp>
      <p:pic>
        <p:nvPicPr>
          <p:cNvPr id="10" name="Picture 12" descr="Salesforce_Logo_RGB_8_13_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10401" y="5764214"/>
            <a:ext cx="107501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62571" y="1261423"/>
            <a:ext cx="11068350"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62571" y="3204974"/>
            <a:ext cx="11068350"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hasCustomPrompt="1"/>
          </p:nvPr>
        </p:nvSpPr>
        <p:spPr>
          <a:xfrm>
            <a:off x="562570" y="4852768"/>
            <a:ext cx="8554964" cy="611350"/>
          </a:xfrm>
          <a:prstGeom prst="rect">
            <a:avLst/>
          </a:prstGeom>
        </p:spPr>
        <p:txBody>
          <a:bodyPr/>
          <a:lstStyle>
            <a:lvl1pPr>
              <a:lnSpc>
                <a:spcPct val="100000"/>
              </a:lnSpc>
              <a:spcBef>
                <a:spcPts val="0"/>
              </a:spcBef>
              <a:spcAft>
                <a:spcPts val="0"/>
              </a:spcAft>
              <a:buNone/>
              <a:defRPr sz="1800" baseline="0">
                <a:solidFill>
                  <a:schemeClr val="bg1"/>
                </a:solidFill>
              </a:defRPr>
            </a:lvl1pPr>
            <a:lvl2pPr marL="0" indent="0">
              <a:spcBef>
                <a:spcPts val="0"/>
              </a:spcBef>
              <a:spcAft>
                <a:spcPts val="0"/>
              </a:spcAft>
              <a:buNone/>
              <a:defRPr>
                <a:solidFill>
                  <a:srgbClr val="FFFFFF"/>
                </a:solidFill>
              </a:defRPr>
            </a:lvl2pPr>
          </a:lstStyle>
          <a:p>
            <a:pPr lvl="0"/>
            <a:r>
              <a:rPr lang="en-US" dirty="0" smtClean="0"/>
              <a:t>Name and Title</a:t>
            </a:r>
          </a:p>
          <a:p>
            <a:pPr lvl="1"/>
            <a:r>
              <a:rPr lang="en-US" dirty="0" smtClean="0"/>
              <a:t>Second level</a:t>
            </a:r>
          </a:p>
        </p:txBody>
      </p:sp>
      <p:sp>
        <p:nvSpPr>
          <p:cNvPr id="11" name="Text Placeholder 6"/>
          <p:cNvSpPr>
            <a:spLocks noGrp="1"/>
          </p:cNvSpPr>
          <p:nvPr>
            <p:ph type="body" sz="quarter" idx="16" hasCustomPrompt="1"/>
          </p:nvPr>
        </p:nvSpPr>
        <p:spPr bwMode="invGray">
          <a:xfrm>
            <a:off x="562570" y="5581520"/>
            <a:ext cx="8554964"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smtClean="0"/>
              <a:t>Twitter and Email</a:t>
            </a:r>
          </a:p>
        </p:txBody>
      </p:sp>
    </p:spTree>
    <p:extLst>
      <p:ext uri="{BB962C8B-B14F-4D97-AF65-F5344CB8AC3E}">
        <p14:creationId xmlns:p14="http://schemas.microsoft.com/office/powerpoint/2010/main" val="782105820"/>
      </p:ext>
    </p:extLst>
  </p:cSld>
  <p:clrMapOvr>
    <a:masterClrMapping/>
  </p:clrMapOvr>
  <p:transition xmlns:p14="http://schemas.microsoft.com/office/powerpoint/2010/main" spd="med">
    <p:fade/>
  </p:transition>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3768" y="6091238"/>
            <a:ext cx="61769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0"/>
            <a:ext cx="12191999"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Tree>
    <p:extLst>
      <p:ext uri="{BB962C8B-B14F-4D97-AF65-F5344CB8AC3E}">
        <p14:creationId xmlns:p14="http://schemas.microsoft.com/office/powerpoint/2010/main" val="2296075726"/>
      </p:ext>
    </p:extLst>
  </p:cSld>
  <p:clrMapOvr>
    <a:masterClrMapping/>
  </p:clrMapOvr>
  <p:transition xmlns:p14="http://schemas.microsoft.com/office/powerpoint/2010/main" spd="med">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
    <p:bg>
      <p:bgPr>
        <a:solidFill>
          <a:srgbClr val="032750"/>
        </a:solidFill>
        <a:effectLst/>
      </p:bgPr>
    </p:bg>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3768" y="6091238"/>
            <a:ext cx="61769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0"/>
            <a:ext cx="12191999"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Tree>
    <p:extLst>
      <p:ext uri="{BB962C8B-B14F-4D97-AF65-F5344CB8AC3E}">
        <p14:creationId xmlns:p14="http://schemas.microsoft.com/office/powerpoint/2010/main" val="1269809871"/>
      </p:ext>
    </p:extLst>
  </p:cSld>
  <p:clrMapOvr>
    <a:masterClrMapping/>
  </p:clrMapOvr>
  <p:transition xmlns:p14="http://schemas.microsoft.com/office/powerpoint/2010/main" spd="med">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ustomer_Hero_A">
    <p:spTree>
      <p:nvGrpSpPr>
        <p:cNvPr id="1" name=""/>
        <p:cNvGrpSpPr/>
        <p:nvPr/>
      </p:nvGrpSpPr>
      <p:grpSpPr>
        <a:xfrm>
          <a:off x="0" y="0"/>
          <a:ext cx="0" cy="0"/>
          <a:chOff x="0" y="0"/>
          <a:chExt cx="0" cy="0"/>
        </a:xfrm>
      </p:grpSpPr>
      <p:sp>
        <p:nvSpPr>
          <p:cNvPr id="3" name="Picture Placeholder 2"/>
          <p:cNvSpPr>
            <a:spLocks noGrp="1"/>
          </p:cNvSpPr>
          <p:nvPr>
            <p:ph type="pic" sz="quarter" idx="18" hasCustomPrompt="1"/>
          </p:nvPr>
        </p:nvSpPr>
        <p:spPr>
          <a:xfrm>
            <a:off x="5350506" y="-1"/>
            <a:ext cx="6841494" cy="3819525"/>
          </a:xfrm>
          <a:prstGeom prst="rect">
            <a:avLst/>
          </a:prstGeom>
          <a:solidFill>
            <a:srgbClr val="032750"/>
          </a:solidFill>
        </p:spPr>
        <p:txBody>
          <a:bodyPr rIns="365760" rtlCol="0" anchor="ctr">
            <a:noAutofit/>
          </a:bodyPr>
          <a:lstStyle>
            <a:lvl1pPr algn="r">
              <a:defRPr baseline="0">
                <a:solidFill>
                  <a:schemeClr val="bg1"/>
                </a:solidFill>
              </a:defRPr>
            </a:lvl1pPr>
          </a:lstStyle>
          <a:p>
            <a:pPr lvl="0"/>
            <a:r>
              <a:rPr lang="en-US" noProof="0" dirty="0" smtClean="0"/>
              <a:t>Paste Picture in Box and Send Image to Back</a:t>
            </a:r>
            <a:endParaRPr lang="en-US" noProof="0" dirty="0"/>
          </a:p>
        </p:txBody>
      </p:sp>
      <p:sp>
        <p:nvSpPr>
          <p:cNvPr id="4" name="Text Placeholder 3"/>
          <p:cNvSpPr>
            <a:spLocks noGrp="1"/>
          </p:cNvSpPr>
          <p:nvPr>
            <p:ph type="body" sz="quarter" idx="22"/>
          </p:nvPr>
        </p:nvSpPr>
        <p:spPr>
          <a:xfrm>
            <a:off x="-1" y="-1"/>
            <a:ext cx="7644902" cy="3819525"/>
          </a:xfrm>
          <a:prstGeom prst="rect">
            <a:avLst/>
          </a:prstGeom>
          <a:gradFill>
            <a:gsLst>
              <a:gs pos="0">
                <a:srgbClr val="032750">
                  <a:alpha val="0"/>
                </a:srgbClr>
              </a:gs>
              <a:gs pos="27000">
                <a:srgbClr val="032750"/>
              </a:gs>
              <a:gs pos="100000">
                <a:srgbClr val="032750"/>
              </a:gs>
            </a:gsLst>
            <a:lin ang="10800000" scaled="1"/>
          </a:gradFill>
        </p:spPr>
        <p:txBody>
          <a:bodyPr lIns="457200" tIns="365760" rIns="1828800" bIns="914400"/>
          <a:lstStyle>
            <a:lvl1pPr marL="111125" indent="-111125">
              <a:lnSpc>
                <a:spcPct val="100000"/>
              </a:lnSpc>
              <a:spcBef>
                <a:spcPts val="0"/>
              </a:spcBef>
              <a:spcAft>
                <a:spcPts val="600"/>
              </a:spcAft>
              <a:buFont typeface="Arial" panose="020B0604020202020204" pitchFamily="34" charset="0"/>
              <a:buNone/>
              <a:defRPr sz="2800">
                <a:solidFill>
                  <a:schemeClr val="bg1"/>
                </a:solidFill>
                <a:latin typeface="Salesforce Sans Light" panose="020B0305020202020203" pitchFamily="34" charset="0"/>
              </a:defRPr>
            </a:lvl1pPr>
            <a:lvl2pPr marL="111125" indent="0">
              <a:spcBef>
                <a:spcPts val="0"/>
              </a:spcBef>
              <a:spcAft>
                <a:spcPts val="0"/>
              </a:spcAft>
              <a:buNone/>
              <a:tabLst/>
              <a:defRPr lang="en-US" sz="1600" kern="1200" spc="0" baseline="0" dirty="0" smtClean="0">
                <a:solidFill>
                  <a:schemeClr val="bg2"/>
                </a:solidFill>
                <a:latin typeface="Salesforce Sans"/>
                <a:ea typeface="+mn-ea"/>
                <a:cs typeface="+mn-cs"/>
              </a:defRPr>
            </a:lvl2pPr>
          </a:lstStyle>
          <a:p>
            <a:pPr lvl="0"/>
            <a:r>
              <a:rPr lang="en-US" smtClean="0"/>
              <a:t>Click to edit Master text styles</a:t>
            </a:r>
          </a:p>
          <a:p>
            <a:pPr lvl="1"/>
            <a:r>
              <a:rPr lang="en-US" smtClean="0"/>
              <a:t>Second level</a:t>
            </a:r>
          </a:p>
        </p:txBody>
      </p:sp>
      <p:sp>
        <p:nvSpPr>
          <p:cNvPr id="42" name="Title 3"/>
          <p:cNvSpPr>
            <a:spLocks noGrp="1"/>
          </p:cNvSpPr>
          <p:nvPr>
            <p:ph type="title"/>
          </p:nvPr>
        </p:nvSpPr>
        <p:spPr>
          <a:xfrm>
            <a:off x="576222" y="3922776"/>
            <a:ext cx="11048829" cy="987552"/>
          </a:xfrm>
        </p:spPr>
        <p:txBody>
          <a:bodyPr/>
          <a:lstStyle>
            <a:lvl1pPr>
              <a:defRPr sz="2800" spc="0">
                <a:latin typeface="+mn-lt"/>
              </a:defRPr>
            </a:lvl1pPr>
          </a:lstStyle>
          <a:p>
            <a:r>
              <a:rPr lang="en-US" smtClean="0"/>
              <a:t>Click to edit Master title style</a:t>
            </a:r>
            <a:endParaRPr lang="en-US" dirty="0"/>
          </a:p>
        </p:txBody>
      </p:sp>
      <p:sp>
        <p:nvSpPr>
          <p:cNvPr id="12" name="Picture Placeholder 11"/>
          <p:cNvSpPr>
            <a:spLocks noGrp="1"/>
          </p:cNvSpPr>
          <p:nvPr>
            <p:ph type="pic" sz="quarter" idx="20"/>
          </p:nvPr>
        </p:nvSpPr>
        <p:spPr>
          <a:xfrm>
            <a:off x="573238" y="2816352"/>
            <a:ext cx="1794141" cy="1216152"/>
          </a:xfrm>
          <a:prstGeom prst="rect">
            <a:avLst/>
          </a:prstGeom>
          <a:solidFill>
            <a:schemeClr val="bg1"/>
          </a:solidFill>
          <a:effectLst>
            <a:outerShdw blurRad="508000" dist="165100" dir="2700000" algn="ctr" rotWithShape="0">
              <a:srgbClr val="000000">
                <a:alpha val="12000"/>
              </a:srgbClr>
            </a:outerShdw>
          </a:effectLst>
        </p:spPr>
        <p:txBody>
          <a:bodyPr rtlCol="0" anchor="ctr">
            <a:noAutofit/>
          </a:bodyPr>
          <a:lstStyle>
            <a:lvl1pPr algn="ctr">
              <a:buNone/>
              <a:defRPr>
                <a:solidFill>
                  <a:schemeClr val="bg1"/>
                </a:solidFill>
              </a:defRPr>
            </a:lvl1pPr>
          </a:lstStyle>
          <a:p>
            <a:pPr lvl="0"/>
            <a:r>
              <a:rPr lang="en-US" noProof="0" smtClean="0"/>
              <a:t>Drag picture to placeholder or click icon to add</a:t>
            </a:r>
            <a:endParaRPr lang="en-US" noProof="0" dirty="0"/>
          </a:p>
        </p:txBody>
      </p:sp>
      <p:sp>
        <p:nvSpPr>
          <p:cNvPr id="5" name="Text Placeholder 4"/>
          <p:cNvSpPr>
            <a:spLocks noGrp="1"/>
          </p:cNvSpPr>
          <p:nvPr>
            <p:ph type="body" sz="quarter" idx="23"/>
          </p:nvPr>
        </p:nvSpPr>
        <p:spPr>
          <a:xfrm>
            <a:off x="576222" y="5047488"/>
            <a:ext cx="11048829" cy="1216152"/>
          </a:xfrm>
        </p:spPr>
        <p:txBody>
          <a:bodyPr/>
          <a:lstStyle>
            <a:lvl1pPr>
              <a:defRPr lang="en-US" spc="-10" smtClean="0"/>
            </a:lvl1pPr>
            <a:lvl2pPr>
              <a:defRPr lang="en-US" spc="-10" smtClean="0"/>
            </a:lvl2pPr>
            <a:lvl3pPr>
              <a:defRPr lang="en-US" spc="-10" smtClean="0"/>
            </a:lvl3pPr>
            <a:lvl4pPr>
              <a:defRPr lang="en-US" spc="-10" smtClean="0"/>
            </a:lvl4pPr>
            <a:lvl5pPr>
              <a:defRPr lang="en-US" spc="-1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629983542"/>
      </p:ext>
    </p:extLst>
  </p:cSld>
  <p:clrMapOvr>
    <a:masterClrMapping/>
  </p:clrMapOvr>
  <p:transition xmlns:p14="http://schemas.microsoft.com/office/powerpoint/2010/main" spd="med">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ustomer_Hero_B">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7683" y="0"/>
            <a:ext cx="12207368" cy="3810000"/>
          </a:xfrm>
          <a:solidFill>
            <a:schemeClr val="bg1">
              <a:lumMod val="75000"/>
            </a:schemeClr>
          </a:solidFill>
        </p:spPr>
        <p:txBody>
          <a:bodyPr rtlCol="0" anchor="ctr">
            <a:noAutofit/>
          </a:bodyPr>
          <a:lstStyle>
            <a:lvl1pPr marL="0" indent="0" algn="ctr">
              <a:buNone/>
              <a:defRPr baseline="0">
                <a:solidFill>
                  <a:schemeClr val="bg1"/>
                </a:solidFill>
              </a:defRPr>
            </a:lvl1pPr>
          </a:lstStyle>
          <a:p>
            <a:pPr lvl="0"/>
            <a:r>
              <a:rPr lang="en-US" noProof="0" smtClean="0"/>
              <a:t>Drag picture to placeholder or click icon to add</a:t>
            </a:r>
            <a:endParaRPr lang="en-US" noProof="0" dirty="0"/>
          </a:p>
        </p:txBody>
      </p:sp>
      <p:sp>
        <p:nvSpPr>
          <p:cNvPr id="42" name="Title 3"/>
          <p:cNvSpPr>
            <a:spLocks noGrp="1"/>
          </p:cNvSpPr>
          <p:nvPr>
            <p:ph type="title"/>
          </p:nvPr>
        </p:nvSpPr>
        <p:spPr>
          <a:xfrm>
            <a:off x="576222" y="3922776"/>
            <a:ext cx="11048829" cy="987552"/>
          </a:xfrm>
        </p:spPr>
        <p:txBody>
          <a:bodyPr/>
          <a:lstStyle>
            <a:lvl1pPr>
              <a:defRPr sz="2800" spc="0">
                <a:latin typeface="+mn-lt"/>
              </a:defRPr>
            </a:lvl1pPr>
          </a:lstStyle>
          <a:p>
            <a:r>
              <a:rPr lang="en-US" smtClean="0"/>
              <a:t>Click to edit Master title style</a:t>
            </a:r>
            <a:endParaRPr lang="en-US" dirty="0"/>
          </a:p>
        </p:txBody>
      </p:sp>
      <p:sp>
        <p:nvSpPr>
          <p:cNvPr id="12" name="Picture Placeholder 11"/>
          <p:cNvSpPr>
            <a:spLocks noGrp="1"/>
          </p:cNvSpPr>
          <p:nvPr>
            <p:ph type="pic" sz="quarter" idx="20"/>
          </p:nvPr>
        </p:nvSpPr>
        <p:spPr>
          <a:xfrm>
            <a:off x="573238" y="2816352"/>
            <a:ext cx="1794141" cy="1216152"/>
          </a:xfrm>
          <a:prstGeom prst="rect">
            <a:avLst/>
          </a:prstGeom>
          <a:solidFill>
            <a:schemeClr val="bg1"/>
          </a:solidFill>
          <a:effectLst>
            <a:outerShdw blurRad="508000" dist="165100" dir="2700000" algn="ctr" rotWithShape="0">
              <a:srgbClr val="000000">
                <a:alpha val="12000"/>
              </a:srgbClr>
            </a:outerShdw>
          </a:effectLst>
        </p:spPr>
        <p:txBody>
          <a:bodyPr rtlCol="0" anchor="ctr">
            <a:noAutofit/>
          </a:bodyPr>
          <a:lstStyle>
            <a:lvl1pPr algn="ctr">
              <a:buNone/>
              <a:defRPr>
                <a:solidFill>
                  <a:srgbClr val="FFFFFF"/>
                </a:solidFill>
              </a:defRPr>
            </a:lvl1pPr>
          </a:lstStyle>
          <a:p>
            <a:pPr lvl="0"/>
            <a:r>
              <a:rPr lang="en-US" noProof="0" smtClean="0"/>
              <a:t>Drag picture to placeholder or click icon to add</a:t>
            </a:r>
            <a:endParaRPr lang="en-US" noProof="0" dirty="0"/>
          </a:p>
        </p:txBody>
      </p:sp>
      <p:sp>
        <p:nvSpPr>
          <p:cNvPr id="5" name="Text Placeholder 4"/>
          <p:cNvSpPr>
            <a:spLocks noGrp="1"/>
          </p:cNvSpPr>
          <p:nvPr>
            <p:ph type="body" sz="quarter" idx="23"/>
          </p:nvPr>
        </p:nvSpPr>
        <p:spPr>
          <a:xfrm>
            <a:off x="576222" y="5047488"/>
            <a:ext cx="11048829" cy="1216152"/>
          </a:xfrm>
        </p:spPr>
        <p:txBody>
          <a:bodyPr/>
          <a:lstStyle>
            <a:lvl1pPr>
              <a:defRPr lang="en-US" spc="-10" smtClean="0"/>
            </a:lvl1pPr>
            <a:lvl2pPr>
              <a:defRPr lang="en-US" spc="-10" smtClean="0"/>
            </a:lvl2pPr>
            <a:lvl3pPr>
              <a:defRPr lang="en-US" spc="-10" smtClean="0"/>
            </a:lvl3pPr>
            <a:lvl4pPr>
              <a:defRPr lang="en-US" spc="-10" smtClean="0"/>
            </a:lvl4pPr>
            <a:lvl5pPr>
              <a:defRPr lang="en-US" spc="-1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5586159"/>
      </p:ext>
    </p:extLst>
  </p:cSld>
  <p:clrMapOvr>
    <a:masterClrMapping/>
  </p:clrMapOvr>
  <p:transition xmlns:p14="http://schemas.microsoft.com/office/powerpoint/2010/main" spd="med">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hank You_slide">
    <p:bg>
      <p:bgPr>
        <a:solidFill>
          <a:srgbClr val="032750"/>
        </a:solidFill>
        <a:effectLst/>
      </p:bgPr>
    </p:bg>
    <p:spTree>
      <p:nvGrpSpPr>
        <p:cNvPr id="1" name=""/>
        <p:cNvGrpSpPr/>
        <p:nvPr/>
      </p:nvGrpSpPr>
      <p:grpSpPr>
        <a:xfrm>
          <a:off x="0" y="0"/>
          <a:ext cx="0" cy="0"/>
          <a:chOff x="0" y="0"/>
          <a:chExt cx="0" cy="0"/>
        </a:xfrm>
      </p:grpSpPr>
      <p:sp>
        <p:nvSpPr>
          <p:cNvPr id="2" name="Shape 118"/>
          <p:cNvSpPr/>
          <p:nvPr/>
        </p:nvSpPr>
        <p:spPr>
          <a:xfrm>
            <a:off x="2831251" y="2051050"/>
            <a:ext cx="6529500" cy="2755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lIns="0" tIns="0" rIns="0" bIns="0" anchor="ctr"/>
          <a:lstStyle>
            <a:lvl1pPr defTabSz="584200">
              <a:defRPr sz="17000" spc="0">
                <a:latin typeface="+mn-lt"/>
                <a:ea typeface="+mn-ea"/>
                <a:cs typeface="+mn-cs"/>
                <a:sym typeface="Salesforce Sans Light"/>
              </a:defRPr>
            </a:lvl1pPr>
          </a:lstStyle>
          <a:p>
            <a:pPr algn="ctr" fontAlgn="auto">
              <a:spcBef>
                <a:spcPts val="0"/>
              </a:spcBef>
              <a:spcAft>
                <a:spcPts val="0"/>
              </a:spcAft>
              <a:defRPr sz="1800" spc="0">
                <a:solidFill>
                  <a:srgbClr val="000000"/>
                </a:solidFill>
              </a:defRPr>
            </a:pPr>
            <a:r>
              <a:rPr sz="8800" dirty="0">
                <a:solidFill>
                  <a:schemeClr val="bg1"/>
                </a:solidFill>
                <a:latin typeface="+mj-lt"/>
              </a:rPr>
              <a:t>thank </a:t>
            </a:r>
            <a:r>
              <a:rPr sz="8800" spc="300" dirty="0">
                <a:solidFill>
                  <a:schemeClr val="bg1"/>
                </a:solidFill>
                <a:latin typeface="+mj-lt"/>
              </a:rPr>
              <a:t>y   u</a:t>
            </a:r>
          </a:p>
        </p:txBody>
      </p:sp>
      <p:sp>
        <p:nvSpPr>
          <p:cNvPr id="6" name="Freeform 2"/>
          <p:cNvSpPr>
            <a:spLocks noChangeArrowheads="1"/>
          </p:cNvSpPr>
          <p:nvPr/>
        </p:nvSpPr>
        <p:spPr bwMode="auto">
          <a:xfrm>
            <a:off x="7218819" y="3302406"/>
            <a:ext cx="815044" cy="574198"/>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rgbClr val="158BD1"/>
          </a:solidFill>
          <a:ln>
            <a:noFill/>
          </a:ln>
          <a:effectLst/>
          <a:extLst/>
        </p:spPr>
        <p:txBody>
          <a:bodyPr wrap="none" anchor="ctr"/>
          <a:lstStyle/>
          <a:p>
            <a:endParaRPr lang="en-US"/>
          </a:p>
        </p:txBody>
      </p:sp>
      <p:sp>
        <p:nvSpPr>
          <p:cNvPr id="4" name="Rectangle 3"/>
          <p:cNvSpPr/>
          <p:nvPr/>
        </p:nvSpPr>
        <p:spPr>
          <a:xfrm>
            <a:off x="1" y="0"/>
            <a:ext cx="12191999"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Tree>
    <p:extLst>
      <p:ext uri="{BB962C8B-B14F-4D97-AF65-F5344CB8AC3E}">
        <p14:creationId xmlns:p14="http://schemas.microsoft.com/office/powerpoint/2010/main" val="2375365316"/>
      </p:ext>
    </p:extLst>
  </p:cSld>
  <p:clrMapOvr>
    <a:masterClrMapping/>
  </p:clrMapOvr>
  <p:transition xmlns:p14="http://schemas.microsoft.com/office/powerpoint/2010/main" spd="med">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rawing Guides">
    <p:spTree>
      <p:nvGrpSpPr>
        <p:cNvPr id="1" name=""/>
        <p:cNvGrpSpPr/>
        <p:nvPr/>
      </p:nvGrpSpPr>
      <p:grpSpPr>
        <a:xfrm>
          <a:off x="0" y="0"/>
          <a:ext cx="0" cy="0"/>
          <a:chOff x="0" y="0"/>
          <a:chExt cx="0" cy="0"/>
        </a:xfrm>
      </p:grpSpPr>
      <p:cxnSp>
        <p:nvCxnSpPr>
          <p:cNvPr id="3" name="Straight Connector 2"/>
          <p:cNvCxnSpPr/>
          <p:nvPr/>
        </p:nvCxnSpPr>
        <p:spPr>
          <a:xfrm>
            <a:off x="581176"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1621940"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6200000">
            <a:off x="6096001" y="-103717"/>
            <a:ext cx="0" cy="12192000"/>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6096001" y="-4338049"/>
            <a:ext cx="0" cy="12192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117028" y="2289703"/>
            <a:ext cx="4435043" cy="3908736"/>
          </a:xfrm>
          <a:prstGeom prst="rect">
            <a:avLst/>
          </a:prstGeom>
        </p:spPr>
        <p:txBody>
          <a:bodyPr lIns="121893" tIns="60947" rIns="121893" bIns="60947">
            <a:spAutoFit/>
          </a:bodyPr>
          <a:lstStyle/>
          <a:p>
            <a:pPr defTabSz="542925">
              <a:spcBef>
                <a:spcPts val="800"/>
              </a:spcBef>
            </a:pPr>
            <a:r>
              <a:rPr lang="en-US" sz="1600" b="1">
                <a:solidFill>
                  <a:srgbClr val="00A1E0"/>
                </a:solidFill>
                <a:cs typeface="Salesforce Sans" charset="0"/>
              </a:rPr>
              <a:t>Realigning Guides</a:t>
            </a:r>
            <a:endParaRPr lang="en-US" sz="1600">
              <a:solidFill>
                <a:srgbClr val="00A1E0"/>
              </a:solidFill>
              <a:cs typeface="Salesforce Sans" charset="0"/>
            </a:endParaRPr>
          </a:p>
          <a:p>
            <a:pPr defTabSz="542925">
              <a:spcBef>
                <a:spcPts val="800"/>
              </a:spcBef>
            </a:pPr>
            <a:r>
              <a:rPr lang="en-US" sz="1200">
                <a:solidFill>
                  <a:schemeClr val="accent2"/>
                </a:solidFill>
                <a:cs typeface="Salesforce Sans" charset="0"/>
              </a:rPr>
              <a:t>Guides can can easily be bumped and moved accidentally.  </a:t>
            </a:r>
          </a:p>
          <a:p>
            <a:pPr defTabSz="542925">
              <a:spcBef>
                <a:spcPts val="800"/>
              </a:spcBef>
            </a:pPr>
            <a:r>
              <a:rPr lang="en-US" sz="1200">
                <a:solidFill>
                  <a:schemeClr val="accent2"/>
                </a:solidFill>
                <a:cs typeface="Salesforce Sans" charset="0"/>
              </a:rPr>
              <a:t>This slide layout show you how to reset your guides. </a:t>
            </a:r>
          </a:p>
          <a:p>
            <a:pPr defTabSz="542925">
              <a:spcBef>
                <a:spcPts val="800"/>
              </a:spcBef>
            </a:pPr>
            <a:r>
              <a:rPr lang="en-US" sz="1200" b="1">
                <a:solidFill>
                  <a:schemeClr val="accent2"/>
                </a:solidFill>
                <a:cs typeface="Salesforce Sans" charset="0"/>
              </a:rPr>
              <a:t>NOTE: </a:t>
            </a:r>
            <a:r>
              <a:rPr lang="en-US" sz="120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a:solidFill>
                  <a:schemeClr val="accent2"/>
                </a:solidFill>
                <a:cs typeface="Salesforce Sans" charset="0"/>
              </a:rPr>
              <a:t>Turn on your guides </a:t>
            </a:r>
          </a:p>
          <a:p>
            <a:pPr defTabSz="542925">
              <a:spcBef>
                <a:spcPts val="800"/>
              </a:spcBef>
              <a:buFont typeface="Salesforce Sans" charset="0"/>
              <a:buAutoNum type="arabicPeriod" startAt="2"/>
            </a:pPr>
            <a:r>
              <a:rPr lang="en-US" sz="1200" b="1">
                <a:solidFill>
                  <a:schemeClr val="accent2"/>
                </a:solidFill>
                <a:cs typeface="Salesforce Sans" charset="0"/>
              </a:rPr>
              <a:t>Insert a new slide the using the Guide Layout slide option.</a:t>
            </a:r>
          </a:p>
          <a:p>
            <a:pPr defTabSz="542925">
              <a:spcBef>
                <a:spcPts val="800"/>
              </a:spcBef>
              <a:buFont typeface="Salesforce Sans" charset="0"/>
              <a:buAutoNum type="arabicPeriod" startAt="2"/>
            </a:pPr>
            <a:r>
              <a:rPr lang="en-US" sz="1200" b="1">
                <a:solidFill>
                  <a:schemeClr val="accent2"/>
                </a:solidFill>
                <a:cs typeface="Salesforce Sans" charset="0"/>
              </a:rPr>
              <a:t>Do your guides align with the orange lines in the new slide?  </a:t>
            </a:r>
            <a:r>
              <a:rPr lang="en-US" sz="120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a:solidFill>
                  <a:schemeClr val="accent2"/>
                </a:solidFill>
                <a:cs typeface="Salesforce Sans" charset="0"/>
              </a:rPr>
              <a:t>Once guides are reset, delete the Guide Layout Slide</a:t>
            </a:r>
          </a:p>
          <a:p>
            <a:pPr defTabSz="542925">
              <a:spcBef>
                <a:spcPts val="800"/>
              </a:spcBef>
            </a:pPr>
            <a:endParaRPr lang="en-US" sz="1300">
              <a:solidFill>
                <a:schemeClr val="accent2"/>
              </a:solidFill>
              <a:cs typeface="Salesforce Sans" charset="0"/>
            </a:endParaRPr>
          </a:p>
          <a:p>
            <a:pPr defTabSz="542925">
              <a:spcBef>
                <a:spcPts val="800"/>
              </a:spcBef>
            </a:pPr>
            <a:endParaRPr lang="en-US" sz="1300">
              <a:solidFill>
                <a:schemeClr val="accent2"/>
              </a:solidFill>
              <a:cs typeface="Salesforce Sans" charset="0"/>
            </a:endParaRPr>
          </a:p>
        </p:txBody>
      </p:sp>
      <p:sp>
        <p:nvSpPr>
          <p:cNvPr id="8" name="Right Arrow 7"/>
          <p:cNvSpPr/>
          <p:nvPr/>
        </p:nvSpPr>
        <p:spPr>
          <a:xfrm rot="8100000" flipH="1">
            <a:off x="11247209" y="1765038"/>
            <a:ext cx="364680"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9" name="Right Arrow 8"/>
          <p:cNvSpPr/>
          <p:nvPr/>
        </p:nvSpPr>
        <p:spPr>
          <a:xfrm rot="13500000">
            <a:off x="580444" y="1764989"/>
            <a:ext cx="364585" cy="373345"/>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0" name="Right Arrow 9"/>
          <p:cNvSpPr/>
          <p:nvPr/>
        </p:nvSpPr>
        <p:spPr>
          <a:xfrm rot="13500000" flipH="1" flipV="1">
            <a:off x="11247256" y="5638785"/>
            <a:ext cx="364585" cy="373345"/>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1" name="Right Arrow 10"/>
          <p:cNvSpPr/>
          <p:nvPr/>
        </p:nvSpPr>
        <p:spPr>
          <a:xfrm rot="8100000" flipV="1">
            <a:off x="580397" y="5638833"/>
            <a:ext cx="364680"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2" name="Content Placeholder 16"/>
          <p:cNvSpPr txBox="1">
            <a:spLocks/>
          </p:cNvSpPr>
          <p:nvPr/>
        </p:nvSpPr>
        <p:spPr>
          <a:xfrm>
            <a:off x="1117891" y="2289703"/>
            <a:ext cx="4725631"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smtClean="0">
                <a:solidFill>
                  <a:schemeClr val="accent1"/>
                </a:solidFill>
                <a:latin typeface="Salesforce Sans"/>
                <a:cs typeface="Salesforce Sans"/>
              </a:rPr>
              <a:t>What are Drawing Guides?  </a:t>
            </a:r>
          </a:p>
          <a:p>
            <a:pPr fontAlgn="auto">
              <a:spcBef>
                <a:spcPts val="800"/>
              </a:spcBef>
              <a:spcAft>
                <a:spcPts val="0"/>
              </a:spcAft>
              <a:defRPr/>
            </a:pPr>
            <a:r>
              <a:rPr lang="en-US" sz="1200" dirty="0" smtClean="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fontAlgn="auto">
              <a:spcBef>
                <a:spcPts val="800"/>
              </a:spcBef>
              <a:spcAft>
                <a:spcPts val="0"/>
              </a:spcAft>
              <a:buClr>
                <a:schemeClr val="accent3"/>
              </a:buClr>
              <a:defRP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13" name="TextBox 19"/>
          <p:cNvSpPr txBox="1">
            <a:spLocks noChangeArrowheads="1"/>
          </p:cNvSpPr>
          <p:nvPr/>
        </p:nvSpPr>
        <p:spPr bwMode="auto">
          <a:xfrm>
            <a:off x="7499717" y="1776413"/>
            <a:ext cx="366014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tx2"/>
                </a:solidFill>
              </a:rPr>
              <a:t>The left and right top and bottom corners only area you should work within on your slides.</a:t>
            </a:r>
          </a:p>
        </p:txBody>
      </p:sp>
      <p:cxnSp>
        <p:nvCxnSpPr>
          <p:cNvPr id="14" name="Straight Connector 13"/>
          <p:cNvCxnSpPr/>
          <p:nvPr/>
        </p:nvCxnSpPr>
        <p:spPr>
          <a:xfrm rot="16200000">
            <a:off x="6096001" y="-5416550"/>
            <a:ext cx="0" cy="12192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6096001" y="-4628094"/>
            <a:ext cx="0" cy="12192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a:off x="6096001" y="425450"/>
            <a:ext cx="0" cy="12192000"/>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itle 8"/>
          <p:cNvSpPr txBox="1">
            <a:spLocks/>
          </p:cNvSpPr>
          <p:nvPr/>
        </p:nvSpPr>
        <p:spPr>
          <a:xfrm>
            <a:off x="571649" y="153988"/>
            <a:ext cx="11518725" cy="908050"/>
          </a:xfrm>
          <a:prstGeom prst="rect">
            <a:avLst/>
          </a:prstGeom>
          <a:effectLst/>
        </p:spPr>
        <p:txBody>
          <a:bodyPr lIns="0" tIns="0" rIns="0" bIns="0" anchor="b"/>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pPr fontAlgn="auto">
              <a:spcAft>
                <a:spcPts val="0"/>
              </a:spcAft>
              <a:defRPr/>
            </a:pPr>
            <a:r>
              <a:rPr spc="0" dirty="0" smtClean="0">
                <a:latin typeface="Salesforce Sans"/>
              </a:rPr>
              <a:t>Drawing Guide Placement and Realignment Tool (Margins)</a:t>
            </a:r>
            <a:endParaRPr spc="0" dirty="0">
              <a:latin typeface="Salesforce Sans"/>
            </a:endParaRPr>
          </a:p>
        </p:txBody>
      </p:sp>
    </p:spTree>
    <p:extLst>
      <p:ext uri="{BB962C8B-B14F-4D97-AF65-F5344CB8AC3E}">
        <p14:creationId xmlns:p14="http://schemas.microsoft.com/office/powerpoint/2010/main" val="2038645967"/>
      </p:ext>
    </p:extLst>
  </p:cSld>
  <p:clrMapOvr>
    <a:masterClrMapping/>
  </p:clrMapOvr>
  <p:transition xmlns:p14="http://schemas.microsoft.com/office/powerpoint/2010/main" spd="med">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08B9EBBA-996F-894A-B54A-D6246ED52CEA}" type="datetimeFigureOut">
              <a:rPr lang="en-US" smtClean="0"/>
              <a:pPr/>
              <a:t>8/12/16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2" name="Slide Number Placeholder 5"/>
          <p:cNvSpPr>
            <a:spLocks noGrp="1"/>
          </p:cNvSpPr>
          <p:nvPr>
            <p:ph type="sldNum" sz="quarter" idx="12"/>
          </p:nvPr>
        </p:nvSpPr>
        <p:spPr>
          <a:xfrm>
            <a:off x="10352540" y="295729"/>
            <a:ext cx="838199" cy="767687"/>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45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0599" cy="304799"/>
          </a:xfrm>
          <a:prstGeom prst="rect">
            <a:avLst/>
          </a:prstGeom>
        </p:spPr>
        <p:txBody>
          <a:bodyPr/>
          <a:lstStyle/>
          <a:p>
            <a:fld id="{9B3A1323-8D79-1946-B0D7-40001CF92E9D}" type="datetimeFigureOut">
              <a:rPr lang="en-US" smtClean="0"/>
              <a:pPr/>
              <a:t>8/12/16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7914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C">
    <p:bg>
      <p:bgPr>
        <a:solidFill>
          <a:srgbClr val="178BD1"/>
        </a:solidFill>
        <a:effectLst/>
      </p:bgPr>
    </p:bg>
    <p:spTree>
      <p:nvGrpSpPr>
        <p:cNvPr id="1" name=""/>
        <p:cNvGrpSpPr/>
        <p:nvPr/>
      </p:nvGrpSpPr>
      <p:grpSpPr>
        <a:xfrm>
          <a:off x="0" y="0"/>
          <a:ext cx="0" cy="0"/>
          <a:chOff x="0" y="0"/>
          <a:chExt cx="0" cy="0"/>
        </a:xfrm>
      </p:grpSpPr>
      <p:grpSp>
        <p:nvGrpSpPr>
          <p:cNvPr id="7" name="Group 8"/>
          <p:cNvGrpSpPr>
            <a:grpSpLocks/>
          </p:cNvGrpSpPr>
          <p:nvPr/>
        </p:nvGrpSpPr>
        <p:grpSpPr bwMode="auto">
          <a:xfrm>
            <a:off x="6961809" y="4409282"/>
            <a:ext cx="5220664" cy="2448719"/>
            <a:chOff x="6959996" y="4409281"/>
            <a:chExt cx="5219304" cy="2448719"/>
          </a:xfrm>
        </p:grpSpPr>
        <p:sp>
          <p:nvSpPr>
            <p:cNvPr id="8" name="Shape 174"/>
            <p:cNvSpPr>
              <a:spLocks/>
            </p:cNvSpPr>
            <p:nvPr/>
          </p:nvSpPr>
          <p:spPr bwMode="auto">
            <a:xfrm>
              <a:off x="10029428" y="4409281"/>
              <a:ext cx="2149872" cy="2448719"/>
            </a:xfrm>
            <a:custGeom>
              <a:avLst/>
              <a:gdLst>
                <a:gd name="T0" fmla="*/ 1074936 w 21600"/>
                <a:gd name="T1" fmla="*/ 1224360 h 21600"/>
                <a:gd name="T2" fmla="*/ 1074936 w 21600"/>
                <a:gd name="T3" fmla="*/ 1224360 h 21600"/>
                <a:gd name="T4" fmla="*/ 1074936 w 21600"/>
                <a:gd name="T5" fmla="*/ 1224360 h 21600"/>
                <a:gd name="T6" fmla="*/ 1074936 w 21600"/>
                <a:gd name="T7" fmla="*/ 122436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432" y="0"/>
                  </a:moveTo>
                  <a:cubicBezTo>
                    <a:pt x="6741" y="0"/>
                    <a:pt x="2943" y="3336"/>
                    <a:pt x="2943" y="7446"/>
                  </a:cubicBezTo>
                  <a:cubicBezTo>
                    <a:pt x="2943" y="8496"/>
                    <a:pt x="3192" y="9500"/>
                    <a:pt x="3645" y="10404"/>
                  </a:cubicBezTo>
                  <a:cubicBezTo>
                    <a:pt x="1466" y="11528"/>
                    <a:pt x="0" y="13612"/>
                    <a:pt x="0" y="16009"/>
                  </a:cubicBezTo>
                  <a:cubicBezTo>
                    <a:pt x="0" y="18396"/>
                    <a:pt x="1459" y="20478"/>
                    <a:pt x="3629" y="21600"/>
                  </a:cubicBezTo>
                  <a:lnTo>
                    <a:pt x="21600" y="21600"/>
                  </a:lnTo>
                  <a:lnTo>
                    <a:pt x="21600" y="1120"/>
                  </a:lnTo>
                  <a:cubicBezTo>
                    <a:pt x="20293" y="1456"/>
                    <a:pt x="19121" y="2086"/>
                    <a:pt x="18191" y="2934"/>
                  </a:cubicBezTo>
                  <a:cubicBezTo>
                    <a:pt x="16639" y="1153"/>
                    <a:pt x="14191" y="0"/>
                    <a:pt x="11432" y="0"/>
                  </a:cubicBez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9" name="Shape 175"/>
            <p:cNvSpPr>
              <a:spLocks/>
            </p:cNvSpPr>
            <p:nvPr/>
          </p:nvSpPr>
          <p:spPr bwMode="auto">
            <a:xfrm>
              <a:off x="6959996" y="4678759"/>
              <a:ext cx="5074842" cy="2179241"/>
            </a:xfrm>
            <a:custGeom>
              <a:avLst/>
              <a:gdLst>
                <a:gd name="T0" fmla="*/ 2537421 w 21600"/>
                <a:gd name="T1" fmla="*/ 1089621 h 21600"/>
                <a:gd name="T2" fmla="*/ 2537421 w 21600"/>
                <a:gd name="T3" fmla="*/ 1089621 h 21600"/>
                <a:gd name="T4" fmla="*/ 2537421 w 21600"/>
                <a:gd name="T5" fmla="*/ 1089621 h 21600"/>
                <a:gd name="T6" fmla="*/ 2537421 w 21600"/>
                <a:gd name="T7" fmla="*/ 108962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650" y="0"/>
                  </a:moveTo>
                  <a:cubicBezTo>
                    <a:pt x="3332" y="0"/>
                    <a:pt x="1454" y="4369"/>
                    <a:pt x="1454" y="9756"/>
                  </a:cubicBezTo>
                  <a:cubicBezTo>
                    <a:pt x="1454" y="11131"/>
                    <a:pt x="1577" y="12449"/>
                    <a:pt x="1801" y="13634"/>
                  </a:cubicBezTo>
                  <a:cubicBezTo>
                    <a:pt x="724" y="15107"/>
                    <a:pt x="0" y="17840"/>
                    <a:pt x="0" y="20982"/>
                  </a:cubicBezTo>
                  <a:cubicBezTo>
                    <a:pt x="0" y="21191"/>
                    <a:pt x="7" y="21395"/>
                    <a:pt x="14" y="21600"/>
                  </a:cubicBezTo>
                  <a:lnTo>
                    <a:pt x="20860" y="21600"/>
                  </a:lnTo>
                  <a:cubicBezTo>
                    <a:pt x="21326" y="19898"/>
                    <a:pt x="21600" y="17881"/>
                    <a:pt x="21600" y="15707"/>
                  </a:cubicBezTo>
                  <a:cubicBezTo>
                    <a:pt x="21600" y="9667"/>
                    <a:pt x="19516" y="4772"/>
                    <a:pt x="16945" y="4772"/>
                  </a:cubicBezTo>
                  <a:cubicBezTo>
                    <a:pt x="16274" y="4772"/>
                    <a:pt x="15636" y="5100"/>
                    <a:pt x="15061" y="5700"/>
                  </a:cubicBezTo>
                  <a:cubicBezTo>
                    <a:pt x="14396" y="2956"/>
                    <a:pt x="13155" y="1105"/>
                    <a:pt x="11728" y="1105"/>
                  </a:cubicBezTo>
                  <a:cubicBezTo>
                    <a:pt x="10658" y="1105"/>
                    <a:pt x="9689" y="2151"/>
                    <a:pt x="8990" y="3839"/>
                  </a:cubicBezTo>
                  <a:cubicBezTo>
                    <a:pt x="8223" y="1505"/>
                    <a:pt x="7014" y="0"/>
                    <a:pt x="5650" y="0"/>
                  </a:cubicBez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grpSp>
      <p:pic>
        <p:nvPicPr>
          <p:cNvPr id="13" name="Picture 12" descr="Salesforce_Logo_RGB_8_13_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10401" y="5764214"/>
            <a:ext cx="107501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62571" y="1388422"/>
            <a:ext cx="6883195"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62571" y="3331973"/>
            <a:ext cx="6883195"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hasCustomPrompt="1"/>
          </p:nvPr>
        </p:nvSpPr>
        <p:spPr>
          <a:xfrm>
            <a:off x="562571" y="4824547"/>
            <a:ext cx="6883195" cy="611350"/>
          </a:xfrm>
          <a:prstGeom prst="rect">
            <a:avLst/>
          </a:prstGeom>
        </p:spPr>
        <p:txBody>
          <a:bodyPr/>
          <a:lstStyle>
            <a:lvl1pPr>
              <a:lnSpc>
                <a:spcPct val="100000"/>
              </a:lnSpc>
              <a:spcBef>
                <a:spcPts val="0"/>
              </a:spcBef>
              <a:spcAft>
                <a:spcPts val="0"/>
              </a:spcAft>
              <a:buNone/>
              <a:defRPr sz="1800" baseline="0">
                <a:solidFill>
                  <a:schemeClr val="bg1"/>
                </a:solidFill>
              </a:defRPr>
            </a:lvl1pPr>
            <a:lvl2pPr marL="0" indent="0">
              <a:spcBef>
                <a:spcPts val="0"/>
              </a:spcBef>
              <a:spcAft>
                <a:spcPts val="0"/>
              </a:spcAft>
              <a:buNone/>
              <a:defRPr>
                <a:solidFill>
                  <a:schemeClr val="bg1"/>
                </a:solidFill>
              </a:defRPr>
            </a:lvl2pPr>
          </a:lstStyle>
          <a:p>
            <a:pPr lvl="0"/>
            <a:r>
              <a:rPr lang="en-US" dirty="0" smtClean="0"/>
              <a:t>Name and Title</a:t>
            </a:r>
          </a:p>
          <a:p>
            <a:pPr lvl="1"/>
            <a:r>
              <a:rPr lang="en-US" dirty="0" smtClean="0"/>
              <a:t>Second level</a:t>
            </a:r>
          </a:p>
        </p:txBody>
      </p:sp>
      <p:sp>
        <p:nvSpPr>
          <p:cNvPr id="11" name="Text Placeholder 6"/>
          <p:cNvSpPr>
            <a:spLocks noGrp="1"/>
          </p:cNvSpPr>
          <p:nvPr>
            <p:ph type="body" sz="quarter" idx="16" hasCustomPrompt="1"/>
          </p:nvPr>
        </p:nvSpPr>
        <p:spPr bwMode="invGray">
          <a:xfrm>
            <a:off x="562571" y="5506264"/>
            <a:ext cx="6883195"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smtClean="0"/>
              <a:t>Twitter and Email</a:t>
            </a:r>
          </a:p>
        </p:txBody>
      </p:sp>
      <p:sp>
        <p:nvSpPr>
          <p:cNvPr id="10" name="Picture Placeholder 7"/>
          <p:cNvSpPr>
            <a:spLocks noGrp="1"/>
          </p:cNvSpPr>
          <p:nvPr>
            <p:ph type="pic" sz="quarter" idx="17"/>
          </p:nvPr>
        </p:nvSpPr>
        <p:spPr>
          <a:xfrm>
            <a:off x="7956767" y="-18288"/>
            <a:ext cx="4235233" cy="6894576"/>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5" name="Shape 180"/>
          <p:cNvSpPr>
            <a:spLocks/>
          </p:cNvSpPr>
          <p:nvPr/>
        </p:nvSpPr>
        <p:spPr bwMode="auto">
          <a:xfrm>
            <a:off x="-14115" y="0"/>
            <a:ext cx="3378237" cy="1952732"/>
          </a:xfrm>
          <a:custGeom>
            <a:avLst/>
            <a:gdLst>
              <a:gd name="T0" fmla="*/ 1271588 w 21600"/>
              <a:gd name="T1" fmla="*/ 735211 h 21600"/>
              <a:gd name="T2" fmla="*/ 1271588 w 21600"/>
              <a:gd name="T3" fmla="*/ 735211 h 21600"/>
              <a:gd name="T4" fmla="*/ 1271588 w 21600"/>
              <a:gd name="T5" fmla="*/ 735211 h 21600"/>
              <a:gd name="T6" fmla="*/ 1271588 w 21600"/>
              <a:gd name="T7" fmla="*/ 73521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0" y="21437"/>
                </a:lnTo>
                <a:cubicBezTo>
                  <a:pt x="329" y="21536"/>
                  <a:pt x="666" y="21600"/>
                  <a:pt x="1011" y="21600"/>
                </a:cubicBezTo>
                <a:cubicBezTo>
                  <a:pt x="3444" y="21600"/>
                  <a:pt x="5524" y="19049"/>
                  <a:pt x="6418" y="15403"/>
                </a:cubicBezTo>
                <a:cubicBezTo>
                  <a:pt x="7097" y="15980"/>
                  <a:pt x="7865" y="16295"/>
                  <a:pt x="8673" y="16295"/>
                </a:cubicBezTo>
                <a:cubicBezTo>
                  <a:pt x="10606" y="16295"/>
                  <a:pt x="12285" y="14455"/>
                  <a:pt x="13170" y="11730"/>
                </a:cubicBezTo>
                <a:cubicBezTo>
                  <a:pt x="13623" y="11887"/>
                  <a:pt x="14086" y="11969"/>
                  <a:pt x="14562" y="11969"/>
                </a:cubicBezTo>
                <a:cubicBezTo>
                  <a:pt x="18392" y="11969"/>
                  <a:pt x="21501" y="6637"/>
                  <a:pt x="21600" y="0"/>
                </a:cubicBezTo>
                <a:lnTo>
                  <a:pt x="0" y="0"/>
                </a:ln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solidFill>
                <a:srgbClr val="1C1C1C"/>
              </a:solidFill>
              <a:latin typeface="Salesforce Sans"/>
            </a:endParaRPr>
          </a:p>
        </p:txBody>
      </p:sp>
      <p:pic>
        <p:nvPicPr>
          <p:cNvPr id="14" name="Picture 13" descr="Salesforce_Logo_RGB_8_13_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738" y="195459"/>
            <a:ext cx="1332951" cy="933058"/>
          </a:xfrm>
          <a:prstGeom prst="rect">
            <a:avLst/>
          </a:prstGeom>
        </p:spPr>
      </p:pic>
    </p:spTree>
    <p:extLst>
      <p:ext uri="{BB962C8B-B14F-4D97-AF65-F5344CB8AC3E}">
        <p14:creationId xmlns:p14="http://schemas.microsoft.com/office/powerpoint/2010/main" val="3103669222"/>
      </p:ext>
    </p:extLst>
  </p:cSld>
  <p:clrMapOvr>
    <a:masterClrMapping/>
  </p:clrMapOvr>
  <p:transition xmlns:p14="http://schemas.microsoft.com/office/powerpoint/2010/main" spd="med">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D">
    <p:bg>
      <p:bgPr>
        <a:solidFill>
          <a:srgbClr val="032750"/>
        </a:solidFill>
        <a:effectLst/>
      </p:bgPr>
    </p:bg>
    <p:spTree>
      <p:nvGrpSpPr>
        <p:cNvPr id="1" name=""/>
        <p:cNvGrpSpPr/>
        <p:nvPr/>
      </p:nvGrpSpPr>
      <p:grpSpPr>
        <a:xfrm>
          <a:off x="0" y="0"/>
          <a:ext cx="0" cy="0"/>
          <a:chOff x="0" y="0"/>
          <a:chExt cx="0" cy="0"/>
        </a:xfrm>
      </p:grpSpPr>
      <p:sp>
        <p:nvSpPr>
          <p:cNvPr id="6" name="Shape 174"/>
          <p:cNvSpPr>
            <a:spLocks/>
          </p:cNvSpPr>
          <p:nvPr/>
        </p:nvSpPr>
        <p:spPr bwMode="auto">
          <a:xfrm>
            <a:off x="10032438" y="4408488"/>
            <a:ext cx="2150035" cy="2449512"/>
          </a:xfrm>
          <a:custGeom>
            <a:avLst/>
            <a:gdLst>
              <a:gd name="T0" fmla="*/ 1074936 w 21600"/>
              <a:gd name="T1" fmla="*/ 1224360 h 21600"/>
              <a:gd name="T2" fmla="*/ 1074936 w 21600"/>
              <a:gd name="T3" fmla="*/ 1224360 h 21600"/>
              <a:gd name="T4" fmla="*/ 1074936 w 21600"/>
              <a:gd name="T5" fmla="*/ 1224360 h 21600"/>
              <a:gd name="T6" fmla="*/ 1074936 w 21600"/>
              <a:gd name="T7" fmla="*/ 122436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432" y="0"/>
                </a:moveTo>
                <a:cubicBezTo>
                  <a:pt x="6741" y="0"/>
                  <a:pt x="2943" y="3336"/>
                  <a:pt x="2943" y="7446"/>
                </a:cubicBezTo>
                <a:cubicBezTo>
                  <a:pt x="2943" y="8496"/>
                  <a:pt x="3192" y="9500"/>
                  <a:pt x="3645" y="10404"/>
                </a:cubicBezTo>
                <a:cubicBezTo>
                  <a:pt x="1466" y="11528"/>
                  <a:pt x="0" y="13612"/>
                  <a:pt x="0" y="16009"/>
                </a:cubicBezTo>
                <a:cubicBezTo>
                  <a:pt x="0" y="18396"/>
                  <a:pt x="1459" y="20478"/>
                  <a:pt x="3629" y="21600"/>
                </a:cubicBezTo>
                <a:lnTo>
                  <a:pt x="21600" y="21600"/>
                </a:lnTo>
                <a:lnTo>
                  <a:pt x="21600" y="1120"/>
                </a:lnTo>
                <a:cubicBezTo>
                  <a:pt x="20293" y="1456"/>
                  <a:pt x="19121" y="2086"/>
                  <a:pt x="18191" y="2934"/>
                </a:cubicBezTo>
                <a:cubicBezTo>
                  <a:pt x="16639" y="1153"/>
                  <a:pt x="14191" y="0"/>
                  <a:pt x="11432" y="0"/>
                </a:cubicBezTo>
                <a:close/>
              </a:path>
            </a:pathLst>
          </a:custGeom>
          <a:solidFill>
            <a:schemeClr val="bg1">
              <a:alpha val="5882"/>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7" name="Shape 175"/>
          <p:cNvSpPr>
            <a:spLocks/>
          </p:cNvSpPr>
          <p:nvPr/>
        </p:nvSpPr>
        <p:spPr bwMode="auto">
          <a:xfrm>
            <a:off x="6961413" y="4678364"/>
            <a:ext cx="5076560" cy="2179637"/>
          </a:xfrm>
          <a:custGeom>
            <a:avLst/>
            <a:gdLst>
              <a:gd name="T0" fmla="*/ 2537421 w 21600"/>
              <a:gd name="T1" fmla="*/ 1089621 h 21600"/>
              <a:gd name="T2" fmla="*/ 2537421 w 21600"/>
              <a:gd name="T3" fmla="*/ 1089621 h 21600"/>
              <a:gd name="T4" fmla="*/ 2537421 w 21600"/>
              <a:gd name="T5" fmla="*/ 1089621 h 21600"/>
              <a:gd name="T6" fmla="*/ 2537421 w 21600"/>
              <a:gd name="T7" fmla="*/ 108962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650" y="0"/>
                </a:moveTo>
                <a:cubicBezTo>
                  <a:pt x="3332" y="0"/>
                  <a:pt x="1454" y="4369"/>
                  <a:pt x="1454" y="9756"/>
                </a:cubicBezTo>
                <a:cubicBezTo>
                  <a:pt x="1454" y="11131"/>
                  <a:pt x="1577" y="12449"/>
                  <a:pt x="1801" y="13634"/>
                </a:cubicBezTo>
                <a:cubicBezTo>
                  <a:pt x="724" y="15107"/>
                  <a:pt x="0" y="17840"/>
                  <a:pt x="0" y="20982"/>
                </a:cubicBezTo>
                <a:cubicBezTo>
                  <a:pt x="0" y="21191"/>
                  <a:pt x="7" y="21395"/>
                  <a:pt x="14" y="21600"/>
                </a:cubicBezTo>
                <a:lnTo>
                  <a:pt x="20860" y="21600"/>
                </a:lnTo>
                <a:cubicBezTo>
                  <a:pt x="21326" y="19898"/>
                  <a:pt x="21600" y="17881"/>
                  <a:pt x="21600" y="15707"/>
                </a:cubicBezTo>
                <a:cubicBezTo>
                  <a:pt x="21600" y="9667"/>
                  <a:pt x="19516" y="4772"/>
                  <a:pt x="16945" y="4772"/>
                </a:cubicBezTo>
                <a:cubicBezTo>
                  <a:pt x="16274" y="4772"/>
                  <a:pt x="15636" y="5100"/>
                  <a:pt x="15061" y="5700"/>
                </a:cubicBezTo>
                <a:cubicBezTo>
                  <a:pt x="14396" y="2956"/>
                  <a:pt x="13155" y="1105"/>
                  <a:pt x="11728" y="1105"/>
                </a:cubicBezTo>
                <a:cubicBezTo>
                  <a:pt x="10658" y="1105"/>
                  <a:pt x="9689" y="2151"/>
                  <a:pt x="8990" y="3839"/>
                </a:cubicBezTo>
                <a:cubicBezTo>
                  <a:pt x="8223" y="1505"/>
                  <a:pt x="7014" y="0"/>
                  <a:pt x="5650" y="0"/>
                </a:cubicBezTo>
                <a:close/>
              </a:path>
            </a:pathLst>
          </a:custGeom>
          <a:solidFill>
            <a:schemeClr val="bg1">
              <a:alpha val="5882"/>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8" name="Shape 180"/>
          <p:cNvSpPr>
            <a:spLocks/>
          </p:cNvSpPr>
          <p:nvPr/>
        </p:nvSpPr>
        <p:spPr bwMode="auto">
          <a:xfrm>
            <a:off x="1" y="1"/>
            <a:ext cx="2543837" cy="1470025"/>
          </a:xfrm>
          <a:custGeom>
            <a:avLst/>
            <a:gdLst>
              <a:gd name="T0" fmla="*/ 1271588 w 21600"/>
              <a:gd name="T1" fmla="*/ 735211 h 21600"/>
              <a:gd name="T2" fmla="*/ 1271588 w 21600"/>
              <a:gd name="T3" fmla="*/ 735211 h 21600"/>
              <a:gd name="T4" fmla="*/ 1271588 w 21600"/>
              <a:gd name="T5" fmla="*/ 735211 h 21600"/>
              <a:gd name="T6" fmla="*/ 1271588 w 21600"/>
              <a:gd name="T7" fmla="*/ 73521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0" y="21437"/>
                </a:lnTo>
                <a:cubicBezTo>
                  <a:pt x="329" y="21536"/>
                  <a:pt x="666" y="21600"/>
                  <a:pt x="1011" y="21600"/>
                </a:cubicBezTo>
                <a:cubicBezTo>
                  <a:pt x="3444" y="21600"/>
                  <a:pt x="5524" y="19049"/>
                  <a:pt x="6418" y="15403"/>
                </a:cubicBezTo>
                <a:cubicBezTo>
                  <a:pt x="7097" y="15980"/>
                  <a:pt x="7865" y="16295"/>
                  <a:pt x="8673" y="16295"/>
                </a:cubicBezTo>
                <a:cubicBezTo>
                  <a:pt x="10606" y="16295"/>
                  <a:pt x="12285" y="14455"/>
                  <a:pt x="13170" y="11730"/>
                </a:cubicBezTo>
                <a:cubicBezTo>
                  <a:pt x="13623" y="11887"/>
                  <a:pt x="14086" y="11969"/>
                  <a:pt x="14562" y="11969"/>
                </a:cubicBezTo>
                <a:cubicBezTo>
                  <a:pt x="18392" y="11969"/>
                  <a:pt x="21501" y="6637"/>
                  <a:pt x="21600" y="0"/>
                </a:cubicBezTo>
                <a:lnTo>
                  <a:pt x="0" y="0"/>
                </a:lnTo>
                <a:close/>
              </a:path>
            </a:pathLst>
          </a:custGeom>
          <a:solidFill>
            <a:schemeClr val="bg1">
              <a:alpha val="5882"/>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pic>
        <p:nvPicPr>
          <p:cNvPr id="9" name="Picture 11" descr="Salesforce_Logo_RGB_8_13_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10401" y="5764214"/>
            <a:ext cx="107501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62571" y="1261423"/>
            <a:ext cx="11068350"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62571" y="3204974"/>
            <a:ext cx="11068350"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p:nvPr>
        </p:nvSpPr>
        <p:spPr>
          <a:xfrm>
            <a:off x="562570" y="4692849"/>
            <a:ext cx="8554964" cy="611350"/>
          </a:xfrm>
          <a:prstGeom prst="rect">
            <a:avLst/>
          </a:prstGeom>
        </p:spPr>
        <p:txBody>
          <a:bodyPr/>
          <a:lstStyle>
            <a:lvl1pPr>
              <a:lnSpc>
                <a:spcPct val="100000"/>
              </a:lnSpc>
              <a:spcBef>
                <a:spcPts val="0"/>
              </a:spcBef>
              <a:spcAft>
                <a:spcPts val="0"/>
              </a:spcAft>
              <a:buNone/>
              <a:defRPr sz="1800" baseline="0">
                <a:solidFill>
                  <a:srgbClr val="FFFFFF"/>
                </a:solidFill>
              </a:defRPr>
            </a:lvl1pPr>
            <a:lvl2pPr marL="0" indent="0">
              <a:spcBef>
                <a:spcPts val="0"/>
              </a:spcBef>
              <a:spcAft>
                <a:spcPts val="0"/>
              </a:spcAft>
              <a:buNone/>
              <a:defRPr>
                <a:solidFill>
                  <a:srgbClr val="FFFFFF"/>
                </a:solidFill>
              </a:defRPr>
            </a:lvl2pPr>
          </a:lstStyle>
          <a:p>
            <a:pPr lvl="0"/>
            <a:r>
              <a:rPr lang="en-US" smtClean="0"/>
              <a:t>Click to edit Master text styles</a:t>
            </a:r>
          </a:p>
          <a:p>
            <a:pPr lvl="1"/>
            <a:r>
              <a:rPr lang="en-US" smtClean="0"/>
              <a:t>Second level</a:t>
            </a:r>
          </a:p>
        </p:txBody>
      </p:sp>
      <p:sp>
        <p:nvSpPr>
          <p:cNvPr id="11" name="Text Placeholder 6"/>
          <p:cNvSpPr>
            <a:spLocks noGrp="1"/>
          </p:cNvSpPr>
          <p:nvPr>
            <p:ph type="body" sz="quarter" idx="16"/>
          </p:nvPr>
        </p:nvSpPr>
        <p:spPr bwMode="invGray">
          <a:xfrm>
            <a:off x="562570" y="5383973"/>
            <a:ext cx="8554964"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1584500219"/>
      </p:ext>
    </p:extLst>
  </p:cSld>
  <p:clrMapOvr>
    <a:masterClrMapping/>
  </p:clrMapOvr>
  <p:transition xmlns:p14="http://schemas.microsoft.com/office/powerpoint/2010/main" spd="med">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sic">
    <p:spTree>
      <p:nvGrpSpPr>
        <p:cNvPr id="1" name=""/>
        <p:cNvGrpSpPr/>
        <p:nvPr/>
      </p:nvGrpSpPr>
      <p:grpSpPr>
        <a:xfrm>
          <a:off x="0" y="0"/>
          <a:ext cx="0" cy="0"/>
          <a:chOff x="0" y="0"/>
          <a:chExt cx="0" cy="0"/>
        </a:xfrm>
      </p:grpSpPr>
      <p:grpSp>
        <p:nvGrpSpPr>
          <p:cNvPr id="5" name="GRID" hidden="1"/>
          <p:cNvGrpSpPr>
            <a:grpSpLocks/>
          </p:cNvGrpSpPr>
          <p:nvPr/>
        </p:nvGrpSpPr>
        <p:grpSpPr bwMode="auto">
          <a:xfrm>
            <a:off x="0" y="0"/>
            <a:ext cx="12195176"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3" name="Content Placeholder 32"/>
          <p:cNvSpPr>
            <a:spLocks noGrp="1"/>
          </p:cNvSpPr>
          <p:nvPr>
            <p:ph sz="quarter" idx="10"/>
          </p:nvPr>
        </p:nvSpPr>
        <p:spPr>
          <a:xfrm>
            <a:off x="571649" y="1764285"/>
            <a:ext cx="11048829"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26"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27" name="GRID" hidden="1"/>
          <p:cNvGrpSpPr/>
          <p:nvPr/>
        </p:nvGrpSpPr>
        <p:grpSpPr>
          <a:xfrm>
            <a:off x="-326" y="-4"/>
            <a:ext cx="12195182"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23586741"/>
      </p:ext>
    </p:extLst>
  </p:cSld>
  <p:clrMapOvr>
    <a:masterClrMapping/>
  </p:clrMapOvr>
  <p:transition xmlns:p14="http://schemas.microsoft.com/office/powerpoint/2010/main" spd="med">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asic 2">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985921464"/>
      </p:ext>
    </p:extLst>
  </p:cSld>
  <p:clrMapOvr>
    <a:masterClrMapping/>
  </p:clrMapOvr>
  <p:transition xmlns:p14="http://schemas.microsoft.com/office/powerpoint/2010/main" spd="med">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71649" y="1764285"/>
            <a:ext cx="5304901"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2"/>
          </p:nvPr>
        </p:nvSpPr>
        <p:spPr>
          <a:xfrm>
            <a:off x="6315577" y="1764285"/>
            <a:ext cx="5304901"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9"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11685728"/>
      </p:ext>
    </p:extLst>
  </p:cSld>
  <p:clrMapOvr>
    <a:masterClrMapping/>
  </p:clrMapOvr>
  <p:transition xmlns:p14="http://schemas.microsoft.com/office/powerpoint/2010/main" spd="med">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649" y="63501"/>
            <a:ext cx="11048829"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71649" y="1764285"/>
            <a:ext cx="3429893"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2"/>
          </p:nvPr>
        </p:nvSpPr>
        <p:spPr>
          <a:xfrm>
            <a:off x="4378507" y="1764000"/>
            <a:ext cx="3429893"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3"/>
          </p:nvPr>
        </p:nvSpPr>
        <p:spPr>
          <a:xfrm>
            <a:off x="8185365" y="1763713"/>
            <a:ext cx="3429893"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650" y="1081137"/>
            <a:ext cx="11049018"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0"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808851912"/>
      </p:ext>
    </p:extLst>
  </p:cSld>
  <p:clrMapOvr>
    <a:masterClrMapping/>
  </p:clrMapOvr>
  <p:transition xmlns:p14="http://schemas.microsoft.com/office/powerpoint/2010/main" spd="med">
    <p:fade/>
  </p:transition>
  <p:hf sldNum="0" hdr="0" ft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6"/>
          <p:cNvSpPr>
            <a:spLocks noGrp="1"/>
          </p:cNvSpPr>
          <p:nvPr>
            <p:ph type="body" idx="1"/>
          </p:nvPr>
        </p:nvSpPr>
        <p:spPr bwMode="auto">
          <a:xfrm>
            <a:off x="571650" y="1762125"/>
            <a:ext cx="11048702"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7" name="Title Placeholder 1"/>
          <p:cNvSpPr>
            <a:spLocks noGrp="1"/>
          </p:cNvSpPr>
          <p:nvPr>
            <p:ph type="title"/>
          </p:nvPr>
        </p:nvSpPr>
        <p:spPr bwMode="auto">
          <a:xfrm>
            <a:off x="571650" y="63500"/>
            <a:ext cx="1104870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p>
            <a:pPr lvl="0"/>
            <a:r>
              <a:rPr lang="en-US" smtClean="0"/>
              <a:t>Click to edit Master title style</a:t>
            </a:r>
            <a:endParaRPr lang="en-US" dirty="0"/>
          </a:p>
        </p:txBody>
      </p:sp>
      <p:sp>
        <p:nvSpPr>
          <p:cNvPr id="31" name="Rectangle 30"/>
          <p:cNvSpPr/>
          <p:nvPr/>
        </p:nvSpPr>
        <p:spPr>
          <a:xfrm>
            <a:off x="1" y="0"/>
            <a:ext cx="12191999"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
        <p:nvSpPr>
          <p:cNvPr id="33" name="Footer Placeholder 3"/>
          <p:cNvSpPr>
            <a:spLocks noGrp="1"/>
          </p:cNvSpPr>
          <p:nvPr>
            <p:ph type="ftr" sz="quarter" idx="3"/>
          </p:nvPr>
        </p:nvSpPr>
        <p:spPr>
          <a:xfrm>
            <a:off x="578001" y="6498169"/>
            <a:ext cx="10589840"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pic>
        <p:nvPicPr>
          <p:cNvPr id="1032" name="Picture 7" descr="Salesforce Logo.png"/>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11013768" y="6091238"/>
            <a:ext cx="61769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 y="0"/>
            <a:ext cx="12191999"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8" name="Picture 7" descr="Salesforce Logo.pn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1014452" y="6090771"/>
            <a:ext cx="616623" cy="431525"/>
          </a:xfrm>
          <a:prstGeom prst="rect">
            <a:avLst/>
          </a:prstGeom>
        </p:spPr>
      </p:pic>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Lst>
  <p:transition xmlns:p14="http://schemas.microsoft.com/office/powerpoint/2010/main" spd="med">
    <p:fade/>
  </p:transition>
  <p:timing>
    <p:tnLst>
      <p:par>
        <p:cTn xmlns:p14="http://schemas.microsoft.com/office/powerpoint/2010/main" id="1" dur="indefinite" restart="never" nodeType="tmRoot"/>
      </p:par>
    </p:tnLst>
  </p:timing>
  <p:hf sldNum="0" hdr="0" ftr="0" dt="0"/>
  <p:txStyles>
    <p:titleStyle>
      <a:lvl1pPr algn="l" rtl="0" eaLnBrk="1" fontAlgn="base" hangingPunct="1">
        <a:lnSpc>
          <a:spcPct val="95000"/>
        </a:lnSpc>
        <a:spcBef>
          <a:spcPct val="0"/>
        </a:spcBef>
        <a:spcAft>
          <a:spcPct val="0"/>
        </a:spcAft>
        <a:defRPr lang="en-US" sz="3200" kern="1200" dirty="0">
          <a:solidFill>
            <a:schemeClr val="accent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9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1.png"/><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3.png"/><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hyperlink" Target="slides.html%23basic-tag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searchenginewatch.com%5Csew%5Chow-to%5C2067564%5Chow-to-use-html-meta-tags" TargetMode="External"/><Relationship Id="rId4" Type="http://schemas.openxmlformats.org/officeDocument/2006/relationships/image" Target="../media/image21.png"/><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hyperlink" Target="http://html5doctor.com/lets-talk-about-semantic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hyperlink" Target="framework%5Cimg%5Cworkshop%5Cexercise-3.p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37.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hyperlink" Target="http://windows.microsoft.com/en-ca/windows/show-hide-file-name-extensions%23show-hide-file-name-extensions=windows-7" TargetMode="External"/><Relationship Id="rId4" Type="http://schemas.openxmlformats.org/officeDocument/2006/relationships/image" Target="../media/image34.png"/><Relationship Id="rId1" Type="http://schemas.openxmlformats.org/officeDocument/2006/relationships/slideLayout" Target="../slideLayouts/slideLayout37.xml"/><Relationship Id="rId2" Type="http://schemas.openxmlformats.org/officeDocument/2006/relationships/hyperlink" Target="https://support.apple.com/kb/PH19072?locale=en_U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hyperlink" Target="http://apps.pixlr.com/editor/"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5.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6.png"/><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7.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3.png"/><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hyperlink" Target="http://coolors.co/" TargetMode="External"/><Relationship Id="rId4" Type="http://schemas.openxmlformats.org/officeDocument/2006/relationships/hyperlink" Target="http://wesandersonpalettes.tumblr.com/" TargetMode="External"/><Relationship Id="rId5" Type="http://schemas.openxmlformats.org/officeDocument/2006/relationships/hyperlink" Target="http://www.colorpicker.com/" TargetMode="External"/><Relationship Id="rId6" Type="http://schemas.openxmlformats.org/officeDocument/2006/relationships/hyperlink" Target="http://www.colourlovers.com/" TargetMode="External"/><Relationship Id="rId7" Type="http://schemas.openxmlformats.org/officeDocument/2006/relationships/hyperlink" Target="http://flatuicolors.com/" TargetMode="External"/><Relationship Id="rId8" Type="http://schemas.openxmlformats.org/officeDocument/2006/relationships/hyperlink" Target="http://color.hailpixel.com/" TargetMode="External"/><Relationship Id="rId1" Type="http://schemas.openxmlformats.org/officeDocument/2006/relationships/slideLayout" Target="../slideLayouts/slideLayout37.xml"/><Relationship Id="rId2" Type="http://schemas.openxmlformats.org/officeDocument/2006/relationships/hyperlink" Target="http://colours.neilorangepeel.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hyperlink" Target="https://www.google.com/fonts" TargetMode="External"/><Relationship Id="rId3" Type="http://schemas.openxmlformats.org/officeDocument/2006/relationships/hyperlink" Target="http://www.fontsquirrel.com/fonts/list/hot_web"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hyperlink" Target="http://www.google.com/font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6.png"/><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hyperlink" Target="http://browsehappy.com/" TargetMode="External"/><Relationship Id="rId4" Type="http://schemas.openxmlformats.org/officeDocument/2006/relationships/hyperlink" Target="https://www.google.com/intl/en-CA/chrome/browser/" TargetMode="External"/><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hyperlink" Target="http://notepad-plus-plus.org/" TargetMode="External"/><Relationship Id="rId4" Type="http://schemas.openxmlformats.org/officeDocument/2006/relationships/hyperlink" Target="http://www.sublimetext.com/" TargetMode="External"/><Relationship Id="rId5" Type="http://schemas.openxmlformats.org/officeDocument/2006/relationships/hyperlink" Target="http://brackets.io/" TargetMode="External"/><Relationship Id="rId6" Type="http://schemas.openxmlformats.org/officeDocument/2006/relationships/hyperlink" Target="http://www.barebones.com/products/textwrangler/" TargetMode="External"/><Relationship Id="rId7" Type="http://schemas.openxmlformats.org/officeDocument/2006/relationships/hyperlink" Target="https://atom.io/" TargetMode="External"/><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 TO HTML &amp; CSS</a:t>
            </a:r>
            <a:endParaRPr lang="en-US" dirty="0"/>
          </a:p>
        </p:txBody>
      </p:sp>
      <p:sp>
        <p:nvSpPr>
          <p:cNvPr id="3" name="Subtitle 2"/>
          <p:cNvSpPr>
            <a:spLocks noGrp="1"/>
          </p:cNvSpPr>
          <p:nvPr>
            <p:ph type="subTitle" idx="1"/>
          </p:nvPr>
        </p:nvSpPr>
        <p:spPr/>
        <p:txBody>
          <a:bodyPr/>
          <a:lstStyle/>
          <a:p>
            <a:r>
              <a:rPr lang="en-US" dirty="0" smtClean="0"/>
              <a:t>Building a one-page website</a:t>
            </a:r>
            <a:endParaRPr lang="en-US" dirty="0"/>
          </a:p>
        </p:txBody>
      </p:sp>
    </p:spTree>
    <p:extLst>
      <p:ext uri="{BB962C8B-B14F-4D97-AF65-F5344CB8AC3E}">
        <p14:creationId xmlns:p14="http://schemas.microsoft.com/office/powerpoint/2010/main" val="1155382262"/>
      </p:ext>
    </p:extLst>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Atom</a:t>
            </a:r>
            <a:endParaRPr lang="en-US" dirty="0"/>
          </a:p>
        </p:txBody>
      </p:sp>
      <p:sp>
        <p:nvSpPr>
          <p:cNvPr id="3" name="Content Placeholder 2"/>
          <p:cNvSpPr>
            <a:spLocks noGrp="1"/>
          </p:cNvSpPr>
          <p:nvPr>
            <p:ph idx="1"/>
          </p:nvPr>
        </p:nvSpPr>
        <p:spPr>
          <a:xfrm>
            <a:off x="1154954" y="2603500"/>
            <a:ext cx="5866541" cy="3416300"/>
          </a:xfrm>
        </p:spPr>
        <p:txBody>
          <a:bodyPr/>
          <a:lstStyle/>
          <a:p>
            <a:r>
              <a:rPr lang="en-US" dirty="0" smtClean="0"/>
              <a:t>Go to: </a:t>
            </a:r>
            <a:r>
              <a:rPr lang="en-US" dirty="0" err="1" smtClean="0"/>
              <a:t>atom.io</a:t>
            </a:r>
            <a:endParaRPr lang="en-US" dirty="0" smtClean="0"/>
          </a:p>
          <a:p>
            <a:r>
              <a:rPr lang="en-US" dirty="0" smtClean="0"/>
              <a:t>Click on the </a:t>
            </a:r>
            <a:r>
              <a:rPr lang="en-US" b="1" dirty="0" smtClean="0"/>
              <a:t>Download Windows Installer </a:t>
            </a:r>
            <a:r>
              <a:rPr lang="en-US" dirty="0" smtClean="0"/>
              <a:t>button</a:t>
            </a:r>
          </a:p>
          <a:p>
            <a:r>
              <a:rPr lang="en-US" dirty="0" smtClean="0"/>
              <a:t>Run the downloaded </a:t>
            </a:r>
            <a:r>
              <a:rPr lang="en-US" dirty="0" err="1" smtClean="0"/>
              <a:t>AtomSetup.exe</a:t>
            </a:r>
            <a:r>
              <a:rPr lang="en-US" dirty="0" smtClean="0"/>
              <a:t> file</a:t>
            </a:r>
          </a:p>
          <a:p>
            <a:r>
              <a:rPr lang="en-US" dirty="0" smtClean="0"/>
              <a:t>Atom will launch once the installation completes</a:t>
            </a:r>
            <a:endParaRPr lang="en-US" dirty="0"/>
          </a:p>
        </p:txBody>
      </p:sp>
      <p:pic>
        <p:nvPicPr>
          <p:cNvPr id="5" name="Picture 4"/>
          <p:cNvPicPr>
            <a:picLocks noChangeAspect="1"/>
          </p:cNvPicPr>
          <p:nvPr/>
        </p:nvPicPr>
        <p:blipFill>
          <a:blip r:embed="rId2"/>
          <a:stretch>
            <a:fillRect/>
          </a:stretch>
        </p:blipFill>
        <p:spPr>
          <a:xfrm>
            <a:off x="6275462" y="2603500"/>
            <a:ext cx="5484363" cy="3736222"/>
          </a:xfrm>
          <a:prstGeom prst="rect">
            <a:avLst/>
          </a:prstGeom>
        </p:spPr>
      </p:pic>
    </p:spTree>
    <p:extLst>
      <p:ext uri="{BB962C8B-B14F-4D97-AF65-F5344CB8AC3E}">
        <p14:creationId xmlns:p14="http://schemas.microsoft.com/office/powerpoint/2010/main" val="2179385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Exercise!</a:t>
            </a:r>
            <a:endParaRPr lang="en-US" dirty="0"/>
          </a:p>
        </p:txBody>
      </p:sp>
      <p:sp>
        <p:nvSpPr>
          <p:cNvPr id="3" name="Subtitle 2"/>
          <p:cNvSpPr>
            <a:spLocks noGrp="1"/>
          </p:cNvSpPr>
          <p:nvPr>
            <p:ph type="subTitle" idx="1"/>
          </p:nvPr>
        </p:nvSpPr>
        <p:spPr/>
        <p:txBody>
          <a:bodyPr>
            <a:normAutofit/>
          </a:bodyPr>
          <a:lstStyle/>
          <a:p>
            <a:endParaRPr lang="en-US" dirty="0" smtClean="0"/>
          </a:p>
        </p:txBody>
      </p:sp>
    </p:spTree>
    <p:extLst>
      <p:ext uri="{BB962C8B-B14F-4D97-AF65-F5344CB8AC3E}">
        <p14:creationId xmlns:p14="http://schemas.microsoft.com/office/powerpoint/2010/main" val="679998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Images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3297" b="3297"/>
          <a:stretch>
            <a:fillRect/>
          </a:stretch>
        </p:blipFill>
        <p:spPr/>
      </p:pic>
    </p:spTree>
    <p:extLst>
      <p:ext uri="{BB962C8B-B14F-4D97-AF65-F5344CB8AC3E}">
        <p14:creationId xmlns:p14="http://schemas.microsoft.com/office/powerpoint/2010/main" val="95552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Images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891" b="4891"/>
          <a:stretch>
            <a:fillRect/>
          </a:stretch>
        </p:blipFill>
        <p:spPr/>
      </p:pic>
    </p:spTree>
    <p:extLst>
      <p:ext uri="{BB962C8B-B14F-4D97-AF65-F5344CB8AC3E}">
        <p14:creationId xmlns:p14="http://schemas.microsoft.com/office/powerpoint/2010/main" val="15253668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Styles &amp; The X-Axis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640" b="640"/>
          <a:stretch>
            <a:fillRect/>
          </a:stretch>
        </p:blipFill>
        <p:spPr/>
      </p:pic>
    </p:spTree>
    <p:extLst>
      <p:ext uri="{BB962C8B-B14F-4D97-AF65-F5344CB8AC3E}">
        <p14:creationId xmlns:p14="http://schemas.microsoft.com/office/powerpoint/2010/main" val="14540026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Property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3551" r="3551"/>
          <a:stretch>
            <a:fillRect/>
          </a:stretch>
        </p:blipFill>
        <p:spPr/>
      </p:pic>
    </p:spTree>
    <p:extLst>
      <p:ext uri="{BB962C8B-B14F-4D97-AF65-F5344CB8AC3E}">
        <p14:creationId xmlns:p14="http://schemas.microsoft.com/office/powerpoint/2010/main" val="10438998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#11: Background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1393" b="11393"/>
          <a:stretch>
            <a:fillRect/>
          </a:stretch>
        </p:blipFill>
        <p:spPr/>
      </p:pic>
    </p:spTree>
    <p:extLst>
      <p:ext uri="{BB962C8B-B14F-4D97-AF65-F5344CB8AC3E}">
        <p14:creationId xmlns:p14="http://schemas.microsoft.com/office/powerpoint/2010/main" val="462008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Opaque Background Styles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5878" b="5878"/>
          <a:stretch>
            <a:fillRect/>
          </a:stretch>
        </p:blipFill>
        <p:spPr/>
      </p:pic>
    </p:spTree>
    <p:extLst>
      <p:ext uri="{BB962C8B-B14F-4D97-AF65-F5344CB8AC3E}">
        <p14:creationId xmlns:p14="http://schemas.microsoft.com/office/powerpoint/2010/main" val="13197186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855" r="2855"/>
          <a:stretch>
            <a:fillRect/>
          </a:stretch>
        </p:blipFill>
        <p:spPr/>
      </p:pic>
    </p:spTree>
    <p:extLst>
      <p:ext uri="{BB962C8B-B14F-4D97-AF65-F5344CB8AC3E}">
        <p14:creationId xmlns:p14="http://schemas.microsoft.com/office/powerpoint/2010/main" val="6018004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The End</a:t>
            </a:r>
            <a:endParaRPr lang="en-US" dirty="0"/>
          </a:p>
        </p:txBody>
      </p:sp>
      <p:sp>
        <p:nvSpPr>
          <p:cNvPr id="3" name="Subtitle 2"/>
          <p:cNvSpPr>
            <a:spLocks noGrp="1"/>
          </p:cNvSpPr>
          <p:nvPr>
            <p:ph type="subTitle" idx="1"/>
          </p:nvPr>
        </p:nvSpPr>
        <p:spPr/>
        <p:txBody>
          <a:bodyPr>
            <a:normAutofit/>
          </a:bodyPr>
          <a:lstStyle/>
          <a:p>
            <a:endParaRPr lang="en-US" dirty="0" smtClean="0"/>
          </a:p>
        </p:txBody>
      </p:sp>
    </p:spTree>
    <p:extLst>
      <p:ext uri="{BB962C8B-B14F-4D97-AF65-F5344CB8AC3E}">
        <p14:creationId xmlns:p14="http://schemas.microsoft.com/office/powerpoint/2010/main" val="1914903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Atom</a:t>
            </a:r>
            <a:endParaRPr lang="en-US" dirty="0"/>
          </a:p>
        </p:txBody>
      </p:sp>
      <p:sp>
        <p:nvSpPr>
          <p:cNvPr id="3" name="Content Placeholder 2"/>
          <p:cNvSpPr>
            <a:spLocks noGrp="1"/>
          </p:cNvSpPr>
          <p:nvPr>
            <p:ph idx="1"/>
          </p:nvPr>
        </p:nvSpPr>
        <p:spPr>
          <a:xfrm>
            <a:off x="1154954" y="2603500"/>
            <a:ext cx="5866541" cy="3416300"/>
          </a:xfrm>
        </p:spPr>
        <p:txBody>
          <a:bodyPr/>
          <a:lstStyle/>
          <a:p>
            <a:r>
              <a:rPr lang="en-US" dirty="0" smtClean="0"/>
              <a:t>Go to: </a:t>
            </a:r>
            <a:r>
              <a:rPr lang="en-US" dirty="0" err="1" smtClean="0"/>
              <a:t>atom.io</a:t>
            </a:r>
            <a:endParaRPr lang="en-US" dirty="0" smtClean="0"/>
          </a:p>
          <a:p>
            <a:r>
              <a:rPr lang="en-US" dirty="0" smtClean="0"/>
              <a:t>Click on the </a:t>
            </a:r>
            <a:r>
              <a:rPr lang="en-US" b="1" dirty="0" smtClean="0"/>
              <a:t>Download Windows Installer </a:t>
            </a:r>
            <a:r>
              <a:rPr lang="en-US" dirty="0" smtClean="0"/>
              <a:t>button</a:t>
            </a:r>
          </a:p>
          <a:p>
            <a:r>
              <a:rPr lang="en-US" dirty="0" smtClean="0"/>
              <a:t>Run the downloaded </a:t>
            </a:r>
            <a:r>
              <a:rPr lang="en-US" dirty="0" err="1" smtClean="0"/>
              <a:t>AtomSetup.exe</a:t>
            </a:r>
            <a:r>
              <a:rPr lang="en-US" dirty="0" smtClean="0"/>
              <a:t> file</a:t>
            </a:r>
          </a:p>
          <a:p>
            <a:r>
              <a:rPr lang="en-US" dirty="0" smtClean="0"/>
              <a:t>Atom will launch once the installation completes</a:t>
            </a:r>
            <a:endParaRPr lang="en-US" dirty="0"/>
          </a:p>
        </p:txBody>
      </p:sp>
      <p:pic>
        <p:nvPicPr>
          <p:cNvPr id="4" name="Picture 3"/>
          <p:cNvPicPr>
            <a:picLocks noChangeAspect="1"/>
          </p:cNvPicPr>
          <p:nvPr/>
        </p:nvPicPr>
        <p:blipFill>
          <a:blip r:embed="rId2"/>
          <a:stretch>
            <a:fillRect/>
          </a:stretch>
        </p:blipFill>
        <p:spPr>
          <a:xfrm>
            <a:off x="7021495" y="2603500"/>
            <a:ext cx="4584408" cy="3268794"/>
          </a:xfrm>
          <a:prstGeom prst="rect">
            <a:avLst/>
          </a:prstGeom>
        </p:spPr>
      </p:pic>
    </p:spTree>
    <p:extLst>
      <p:ext uri="{BB962C8B-B14F-4D97-AF65-F5344CB8AC3E}">
        <p14:creationId xmlns:p14="http://schemas.microsoft.com/office/powerpoint/2010/main" val="2183271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websites look with and without CSS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11738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 TO HTML</a:t>
            </a:r>
            <a:endParaRPr lang="en-US" dirty="0"/>
          </a:p>
        </p:txBody>
      </p:sp>
      <p:sp>
        <p:nvSpPr>
          <p:cNvPr id="3" name="Subtitle 2"/>
          <p:cNvSpPr>
            <a:spLocks noGrp="1"/>
          </p:cNvSpPr>
          <p:nvPr>
            <p:ph type="subTitle" idx="1"/>
          </p:nvPr>
        </p:nvSpPr>
        <p:spPr/>
        <p:txBody>
          <a:bodyPr>
            <a:normAutofit/>
          </a:bodyPr>
          <a:lstStyle/>
          <a:p>
            <a:r>
              <a:rPr lang="en-US" dirty="0" smtClean="0"/>
              <a:t>Hyper text markup language</a:t>
            </a:r>
          </a:p>
          <a:p>
            <a:endParaRPr lang="en-US" dirty="0"/>
          </a:p>
        </p:txBody>
      </p:sp>
    </p:spTree>
    <p:extLst>
      <p:ext uri="{BB962C8B-B14F-4D97-AF65-F5344CB8AC3E}">
        <p14:creationId xmlns:p14="http://schemas.microsoft.com/office/powerpoint/2010/main" val="166507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Syntax</a:t>
            </a:r>
            <a:endParaRPr lang="en-US" dirty="0"/>
          </a:p>
        </p:txBody>
      </p:sp>
      <p:sp>
        <p:nvSpPr>
          <p:cNvPr id="3" name="Content Placeholder 2"/>
          <p:cNvSpPr>
            <a:spLocks noGrp="1"/>
          </p:cNvSpPr>
          <p:nvPr>
            <p:ph idx="1"/>
          </p:nvPr>
        </p:nvSpPr>
        <p:spPr/>
        <p:txBody>
          <a:bodyPr/>
          <a:lstStyle/>
          <a:p>
            <a:r>
              <a:rPr lang="en-US" dirty="0"/>
              <a:t>Tags are written with angled brackets &lt; &gt; and a forward slash / for the closing </a:t>
            </a:r>
            <a:r>
              <a:rPr lang="en-US" dirty="0" smtClean="0"/>
              <a:t>tag</a:t>
            </a:r>
            <a:r>
              <a:rPr lang="en-US" dirty="0"/>
              <a:t>. Get to know these keys</a:t>
            </a:r>
            <a:r>
              <a:rPr lang="en-US" dirty="0" smtClean="0"/>
              <a:t>!</a:t>
            </a:r>
            <a:br>
              <a:rPr lang="en-US" dirty="0" smtClean="0"/>
            </a:br>
            <a:r>
              <a:rPr lang="en-US" dirty="0" smtClean="0"/>
              <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343" y="3440713"/>
            <a:ext cx="5744633" cy="2579087"/>
          </a:xfrm>
          <a:prstGeom prst="rect">
            <a:avLst/>
          </a:prstGeom>
        </p:spPr>
      </p:pic>
    </p:spTree>
    <p:extLst>
      <p:ext uri="{BB962C8B-B14F-4D97-AF65-F5344CB8AC3E}">
        <p14:creationId xmlns:p14="http://schemas.microsoft.com/office/powerpoint/2010/main" val="204236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The Content Layer</a:t>
            </a:r>
            <a:endParaRPr lang="en-US" dirty="0"/>
          </a:p>
        </p:txBody>
      </p:sp>
      <p:sp>
        <p:nvSpPr>
          <p:cNvPr id="3" name="Content Placeholder 2"/>
          <p:cNvSpPr>
            <a:spLocks noGrp="1"/>
          </p:cNvSpPr>
          <p:nvPr>
            <p:ph idx="1"/>
          </p:nvPr>
        </p:nvSpPr>
        <p:spPr/>
        <p:txBody>
          <a:bodyPr/>
          <a:lstStyle/>
          <a:p>
            <a:r>
              <a:rPr lang="en-US" dirty="0"/>
              <a:t>Tags usually come in pairs — an opening tag and a closing tag — </a:t>
            </a:r>
            <a:r>
              <a:rPr lang="en-US" dirty="0" smtClean="0"/>
              <a:t>to </a:t>
            </a:r>
            <a:r>
              <a:rPr lang="en-US" i="1" dirty="0" smtClean="0"/>
              <a:t>wrap</a:t>
            </a:r>
            <a:r>
              <a:rPr lang="en-US" dirty="0"/>
              <a:t> the content. Note the closing tag has a forward slash </a:t>
            </a:r>
            <a:r>
              <a:rPr lang="en-US" dirty="0" smtClean="0"/>
              <a:t>(/).</a:t>
            </a:r>
            <a:br>
              <a:rPr lang="en-US" dirty="0" smtClean="0"/>
            </a:br>
            <a:r>
              <a:rPr lang="en-US" dirty="0" smtClean="0"/>
              <a:t/>
            </a:r>
            <a:br>
              <a:rPr lang="en-US" dirty="0" smtClean="0"/>
            </a:br>
            <a:r>
              <a:rPr lang="en-US" dirty="0" smtClean="0"/>
              <a:t/>
            </a:r>
            <a:br>
              <a:rPr lang="en-US" dirty="0" smtClean="0"/>
            </a:br>
            <a:endParaRPr lang="en-US" dirty="0" smtClean="0"/>
          </a:p>
          <a:p>
            <a:r>
              <a:rPr lang="en-US" dirty="0"/>
              <a:t>HTML </a:t>
            </a:r>
            <a:r>
              <a:rPr lang="en-US" i="1" dirty="0"/>
              <a:t>tags</a:t>
            </a:r>
            <a:r>
              <a:rPr lang="en-US" dirty="0"/>
              <a:t> describe the content inside of them to the web browser</a:t>
            </a:r>
            <a:r>
              <a:rPr lang="en-US" dirty="0" smtClean="0"/>
              <a:t>.</a:t>
            </a:r>
            <a:br>
              <a:rPr lang="en-US" dirty="0" smtClean="0"/>
            </a:br>
            <a:r>
              <a:rPr lang="en-US" dirty="0" smtClean="0"/>
              <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388782"/>
            <a:ext cx="10058400" cy="5227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54" y="4565060"/>
            <a:ext cx="10058400" cy="801181"/>
          </a:xfrm>
          <a:prstGeom prst="rect">
            <a:avLst/>
          </a:prstGeom>
        </p:spPr>
      </p:pic>
    </p:spTree>
    <p:extLst>
      <p:ext uri="{BB962C8B-B14F-4D97-AF65-F5344CB8AC3E}">
        <p14:creationId xmlns:p14="http://schemas.microsoft.com/office/powerpoint/2010/main" val="159783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Tags</a:t>
            </a:r>
            <a:endParaRPr lang="en-US" dirty="0"/>
          </a:p>
        </p:txBody>
      </p:sp>
      <p:sp>
        <p:nvSpPr>
          <p:cNvPr id="3" name="Content Placeholder 2"/>
          <p:cNvSpPr>
            <a:spLocks noGrp="1"/>
          </p:cNvSpPr>
          <p:nvPr>
            <p:ph idx="1"/>
          </p:nvPr>
        </p:nvSpPr>
        <p:spPr/>
        <p:txBody>
          <a:bodyPr/>
          <a:lstStyle/>
          <a:p>
            <a:r>
              <a:rPr lang="en-US" dirty="0"/>
              <a:t>Tags can be </a:t>
            </a:r>
            <a:r>
              <a:rPr lang="en-US" i="1" dirty="0"/>
              <a:t>nested</a:t>
            </a:r>
            <a:r>
              <a:rPr lang="en-US" dirty="0"/>
              <a:t> within other tags like this</a:t>
            </a:r>
            <a:r>
              <a:rPr lang="en-US" dirty="0" smtClean="0"/>
              <a: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a:p>
            <a:r>
              <a:rPr lang="en-US" dirty="0"/>
              <a:t>Nested tags create a family tree-like relationship, often referred to </a:t>
            </a:r>
            <a:r>
              <a:rPr lang="en-US" dirty="0" smtClean="0"/>
              <a:t>as </a:t>
            </a:r>
            <a:r>
              <a:rPr lang="en-US" i="1" dirty="0" smtClean="0"/>
              <a:t>parent</a:t>
            </a:r>
            <a:r>
              <a:rPr lang="en-US" dirty="0"/>
              <a:t> and </a:t>
            </a:r>
            <a:r>
              <a:rPr lang="en-US" i="1" dirty="0"/>
              <a:t>child</a:t>
            </a:r>
            <a:r>
              <a:rPr lang="en-US" dirty="0"/>
              <a:t> nodes. </a:t>
            </a:r>
            <a:endParaRPr lang="en-US" dirty="0" smtClean="0"/>
          </a:p>
          <a:p>
            <a:r>
              <a:rPr lang="en-US" dirty="0"/>
              <a:t>The inner tag is the child of the outer tag</a:t>
            </a:r>
            <a:r>
              <a:rPr lang="en-US" dirty="0" smtClean="0"/>
              <a:t>.</a:t>
            </a: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097086"/>
            <a:ext cx="10058400" cy="8018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54" y="5194300"/>
            <a:ext cx="10058400" cy="1098187"/>
          </a:xfrm>
          <a:prstGeom prst="rect">
            <a:avLst/>
          </a:prstGeom>
        </p:spPr>
      </p:pic>
    </p:spTree>
    <p:extLst>
      <p:ext uri="{BB962C8B-B14F-4D97-AF65-F5344CB8AC3E}">
        <p14:creationId xmlns:p14="http://schemas.microsoft.com/office/powerpoint/2010/main" val="833418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Your Code</a:t>
            </a:r>
            <a:endParaRPr lang="en-US" dirty="0"/>
          </a:p>
        </p:txBody>
      </p:sp>
      <p:sp>
        <p:nvSpPr>
          <p:cNvPr id="3" name="Content Placeholder 2"/>
          <p:cNvSpPr>
            <a:spLocks noGrp="1"/>
          </p:cNvSpPr>
          <p:nvPr>
            <p:ph idx="1"/>
          </p:nvPr>
        </p:nvSpPr>
        <p:spPr/>
        <p:txBody>
          <a:bodyPr/>
          <a:lstStyle/>
          <a:p>
            <a:r>
              <a:rPr lang="en-US" dirty="0"/>
              <a:t>HTML was created for web browsers to read (not humans) so this makes perfect sense to a web browser</a:t>
            </a:r>
            <a:r>
              <a:rPr lang="en-US" dirty="0" smtClean="0"/>
              <a: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a:t>But for us, using whitespace through indentation (tabs) will makes HTML easier to read. When nesting a tag, add one tab space</a:t>
            </a:r>
            <a:r>
              <a:rPr lang="en-US" dirty="0" smtClean="0"/>
              <a:t>.</a:t>
            </a:r>
            <a:br>
              <a:rPr lang="en-US" dirty="0" smtClean="0"/>
            </a:br>
            <a:r>
              <a:rPr lang="en-US" dirty="0" smtClean="0"/>
              <a:t/>
            </a:r>
            <a:br>
              <a:rPr lang="en-US" dirty="0" smtClean="0"/>
            </a:br>
            <a:r>
              <a:rPr lang="en-US" dirty="0" smtClean="0"/>
              <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375515"/>
            <a:ext cx="10058400" cy="8006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54" y="4998672"/>
            <a:ext cx="10058400" cy="1321723"/>
          </a:xfrm>
          <a:prstGeom prst="rect">
            <a:avLst/>
          </a:prstGeom>
        </p:spPr>
      </p:pic>
    </p:spTree>
    <p:extLst>
      <p:ext uri="{BB962C8B-B14F-4D97-AF65-F5344CB8AC3E}">
        <p14:creationId xmlns:p14="http://schemas.microsoft.com/office/powerpoint/2010/main" val="6938892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HTML Tags</a:t>
            </a:r>
            <a:endParaRPr lang="en-US" dirty="0"/>
          </a:p>
        </p:txBody>
      </p:sp>
      <p:sp>
        <p:nvSpPr>
          <p:cNvPr id="3" name="Content Placeholder 2"/>
          <p:cNvSpPr>
            <a:spLocks noGrp="1"/>
          </p:cNvSpPr>
          <p:nvPr>
            <p:ph idx="1"/>
          </p:nvPr>
        </p:nvSpPr>
        <p:spPr>
          <a:xfrm>
            <a:off x="1154954" y="2603500"/>
            <a:ext cx="8825659" cy="3695700"/>
          </a:xfrm>
        </p:spPr>
        <p:txBody>
          <a:bodyPr>
            <a:normAutofit fontScale="92500" lnSpcReduction="20000"/>
          </a:bodyPr>
          <a:lstStyle/>
          <a:p>
            <a:r>
              <a:rPr lang="en-US" dirty="0"/>
              <a:t>The tags below should be included in </a:t>
            </a:r>
            <a:r>
              <a:rPr lang="en-US" b="1" i="1" dirty="0"/>
              <a:t>all</a:t>
            </a:r>
            <a:r>
              <a:rPr lang="en-US" b="1" dirty="0"/>
              <a:t> </a:t>
            </a:r>
            <a:r>
              <a:rPr lang="en-US" dirty="0"/>
              <a:t>HTML documents</a:t>
            </a:r>
            <a:r>
              <a:rPr lang="en-US" dirty="0" smtClean="0"/>
              <a: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a:p>
            <a:r>
              <a:rPr lang="en-US" dirty="0"/>
              <a:t>(We'll be going through what these tags mean very soon.)</a:t>
            </a:r>
          </a:p>
          <a:p>
            <a:r>
              <a:rPr lang="en-US" dirty="0"/>
              <a:t>To create an HTML page, just save it with the file extension .html</a:t>
            </a:r>
            <a:r>
              <a:rPr lang="en-US" dirty="0" smtClean="0"/>
              <a:t>.</a:t>
            </a: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2917267"/>
            <a:ext cx="7636933" cy="2298005"/>
          </a:xfrm>
          <a:prstGeom prst="rect">
            <a:avLst/>
          </a:prstGeom>
        </p:spPr>
      </p:pic>
    </p:spTree>
    <p:extLst>
      <p:ext uri="{BB962C8B-B14F-4D97-AF65-F5344CB8AC3E}">
        <p14:creationId xmlns:p14="http://schemas.microsoft.com/office/powerpoint/2010/main" val="17861955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Your Project</a:t>
            </a:r>
            <a:endParaRPr lang="en-US" dirty="0"/>
          </a:p>
        </p:txBody>
      </p:sp>
      <p:sp>
        <p:nvSpPr>
          <p:cNvPr id="3" name="Content Placeholder 2"/>
          <p:cNvSpPr>
            <a:spLocks noGrp="1"/>
          </p:cNvSpPr>
          <p:nvPr>
            <p:ph idx="1"/>
          </p:nvPr>
        </p:nvSpPr>
        <p:spPr/>
        <p:txBody>
          <a:bodyPr/>
          <a:lstStyle/>
          <a:p>
            <a:r>
              <a:rPr lang="en-US" dirty="0" smtClean="0"/>
              <a:t>First, we need to get our project folder. Go to: </a:t>
            </a:r>
          </a:p>
          <a:p>
            <a:r>
              <a:rPr lang="en-US" dirty="0" smtClean="0"/>
              <a:t>On </a:t>
            </a:r>
            <a:r>
              <a:rPr lang="en-US" dirty="0" smtClean="0"/>
              <a:t>your desktop, there is a </a:t>
            </a:r>
            <a:r>
              <a:rPr lang="en-US" dirty="0"/>
              <a:t>folder named ‘</a:t>
            </a:r>
            <a:r>
              <a:rPr lang="en-US" dirty="0" smtClean="0"/>
              <a:t>Salesforce-html-</a:t>
            </a:r>
            <a:r>
              <a:rPr lang="en-US" dirty="0" err="1" smtClean="0"/>
              <a:t>css</a:t>
            </a:r>
            <a:r>
              <a:rPr lang="en-US" dirty="0" smtClean="0"/>
              <a:t>-one-page-master’</a:t>
            </a:r>
          </a:p>
          <a:p>
            <a:r>
              <a:rPr lang="en-US" dirty="0" smtClean="0"/>
              <a:t>In Atom, go to File &gt; Add Project Folder. A popup will appear. </a:t>
            </a:r>
          </a:p>
          <a:p>
            <a:r>
              <a:rPr lang="en-US" dirty="0" smtClean="0"/>
              <a:t>Navigate to the folder on your desktop, select </a:t>
            </a:r>
            <a:r>
              <a:rPr lang="en-US" b="1" dirty="0" smtClean="0"/>
              <a:t>Project</a:t>
            </a:r>
            <a:r>
              <a:rPr lang="en-US" dirty="0" smtClean="0"/>
              <a:t>. </a:t>
            </a:r>
          </a:p>
          <a:p>
            <a:r>
              <a:rPr lang="en-US" dirty="0" smtClean="0"/>
              <a:t>Click </a:t>
            </a:r>
            <a:r>
              <a:rPr lang="en-US" b="1" dirty="0" smtClean="0"/>
              <a:t>Open.</a:t>
            </a:r>
            <a:br>
              <a:rPr lang="en-US" b="1" dirty="0" smtClean="0"/>
            </a:br>
            <a:r>
              <a:rPr lang="en-US" b="1" dirty="0" smtClean="0"/>
              <a:t/>
            </a:r>
            <a:br>
              <a:rPr lang="en-US" b="1" dirty="0" smtClean="0"/>
            </a:br>
            <a:r>
              <a:rPr lang="en-US" dirty="0" smtClean="0"/>
              <a:t>The files will now appear in the sidebar </a:t>
            </a:r>
          </a:p>
          <a:p>
            <a:endParaRPr lang="en-US" b="1" dirty="0"/>
          </a:p>
        </p:txBody>
      </p:sp>
    </p:spTree>
    <p:extLst>
      <p:ext uri="{BB962C8B-B14F-4D97-AF65-F5344CB8AC3E}">
        <p14:creationId xmlns:p14="http://schemas.microsoft.com/office/powerpoint/2010/main" val="1290098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pic>
        <p:nvPicPr>
          <p:cNvPr id="9" name="Content Placeholder 8" descr="Go! STEM_Horizontal.png"/>
          <p:cNvPicPr>
            <a:picLocks noGrp="1" noChangeAspect="1"/>
          </p:cNvPicPr>
          <p:nvPr>
            <p:ph idx="1"/>
          </p:nvPr>
        </p:nvPicPr>
        <p:blipFill>
          <a:blip r:embed="rId2">
            <a:extLst>
              <a:ext uri="{28A0092B-C50C-407E-A947-70E740481C1C}">
                <a14:useLocalDpi xmlns:a14="http://schemas.microsoft.com/office/drawing/2010/main" val="0"/>
              </a:ext>
            </a:extLst>
          </a:blip>
          <a:srcRect t="-44679" b="-44679"/>
          <a:stretch>
            <a:fillRect/>
          </a:stretch>
        </p:blipFill>
        <p:spPr/>
      </p:pic>
    </p:spTree>
    <p:extLst>
      <p:ext uri="{BB962C8B-B14F-4D97-AF65-F5344CB8AC3E}">
        <p14:creationId xmlns:p14="http://schemas.microsoft.com/office/powerpoint/2010/main" val="51925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Your Project </a:t>
            </a:r>
            <a:endParaRPr lang="en-US" dirty="0"/>
          </a:p>
        </p:txBody>
      </p:sp>
      <p:sp>
        <p:nvSpPr>
          <p:cNvPr id="3" name="Content Placeholder 2"/>
          <p:cNvSpPr>
            <a:spLocks noGrp="1"/>
          </p:cNvSpPr>
          <p:nvPr>
            <p:ph idx="1"/>
          </p:nvPr>
        </p:nvSpPr>
        <p:spPr/>
        <p:txBody>
          <a:bodyPr/>
          <a:lstStyle/>
          <a:p>
            <a:r>
              <a:rPr lang="en-US" dirty="0" smtClean="0"/>
              <a:t>Your project folder will look like this:</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a:t>The </a:t>
            </a:r>
            <a:r>
              <a:rPr lang="en-US" b="1" dirty="0"/>
              <a:t>images</a:t>
            </a:r>
            <a:r>
              <a:rPr lang="en-US" dirty="0"/>
              <a:t> folder contains a selection of images to use in your project (or add your own to this folder during the exercises).</a:t>
            </a:r>
          </a:p>
          <a:p>
            <a:r>
              <a:rPr lang="en-US" dirty="0"/>
              <a:t>The </a:t>
            </a:r>
            <a:r>
              <a:rPr lang="en-US" b="1" dirty="0"/>
              <a:t>reference</a:t>
            </a:r>
            <a:r>
              <a:rPr lang="en-US" dirty="0"/>
              <a:t> folder contains the solutions for each exercise. Try not to peek unless you're </a:t>
            </a:r>
            <a:r>
              <a:rPr lang="en-US" i="1" dirty="0"/>
              <a:t>really</a:t>
            </a:r>
            <a:r>
              <a:rPr lang="en-US" dirty="0"/>
              <a:t> stuck.</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100" y="3111500"/>
            <a:ext cx="2777207" cy="762000"/>
          </a:xfrm>
          <a:prstGeom prst="rect">
            <a:avLst/>
          </a:prstGeom>
        </p:spPr>
      </p:pic>
    </p:spTree>
    <p:extLst>
      <p:ext uri="{BB962C8B-B14F-4D97-AF65-F5344CB8AC3E}">
        <p14:creationId xmlns:p14="http://schemas.microsoft.com/office/powerpoint/2010/main" val="1254709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to Know Atom</a:t>
            </a:r>
            <a:endParaRPr lang="en-US" dirty="0"/>
          </a:p>
        </p:txBody>
      </p:sp>
      <p:sp>
        <p:nvSpPr>
          <p:cNvPr id="3" name="Content Placeholder 2"/>
          <p:cNvSpPr>
            <a:spLocks noGrp="1"/>
          </p:cNvSpPr>
          <p:nvPr>
            <p:ph idx="1"/>
          </p:nvPr>
        </p:nvSpPr>
        <p:spPr/>
        <p:txBody>
          <a:bodyPr/>
          <a:lstStyle/>
          <a:p>
            <a:r>
              <a:rPr lang="en-US" dirty="0"/>
              <a:t>Having a good text editor and learning how to use it to its full potential will help your work flow. Today, let's update the text wrapping option to make it easier to read long blocks of code and text.</a:t>
            </a:r>
          </a:p>
          <a:p>
            <a:r>
              <a:rPr lang="en-US" dirty="0"/>
              <a:t>Go to </a:t>
            </a:r>
            <a:r>
              <a:rPr lang="en-US" b="1" dirty="0"/>
              <a:t>Preferences</a:t>
            </a:r>
            <a:r>
              <a:rPr lang="en-US" dirty="0"/>
              <a:t> to open the customization options</a:t>
            </a:r>
            <a:r>
              <a:rPr lang="en-US" dirty="0" smtClean="0"/>
              <a:t>.</a:t>
            </a:r>
          </a:p>
          <a:p>
            <a:r>
              <a:rPr lang="en-US" dirty="0"/>
              <a:t>The </a:t>
            </a:r>
            <a:r>
              <a:rPr lang="en-US" b="1" dirty="0"/>
              <a:t>Settings</a:t>
            </a:r>
            <a:r>
              <a:rPr lang="en-US" dirty="0"/>
              <a:t> tab will show by default. Scroll down to </a:t>
            </a:r>
            <a:r>
              <a:rPr lang="en-US" b="1" dirty="0"/>
              <a:t>Soft Wrap</a:t>
            </a:r>
            <a:r>
              <a:rPr lang="en-US" dirty="0"/>
              <a:t> option.</a:t>
            </a:r>
          </a:p>
          <a:p>
            <a:r>
              <a:rPr lang="en-US" dirty="0"/>
              <a:t>Make sure the </a:t>
            </a:r>
            <a:r>
              <a:rPr lang="en-US" b="1" dirty="0"/>
              <a:t>Soft Wrap</a:t>
            </a:r>
            <a:r>
              <a:rPr lang="en-US" dirty="0"/>
              <a:t> option is checked</a:t>
            </a:r>
            <a:r>
              <a:rPr lang="en-US" dirty="0" smtClean="0"/>
              <a:t>.</a:t>
            </a:r>
            <a:r>
              <a:rPr lang="en-US" dirty="0"/>
              <a:t/>
            </a:r>
            <a:br>
              <a:rPr lang="en-US" dirty="0"/>
            </a:br>
            <a:r>
              <a:rPr lang="en-US" dirty="0"/>
              <a:t> </a:t>
            </a:r>
            <a:br>
              <a:rPr lang="en-US" dirty="0"/>
            </a:br>
            <a:endParaRPr lang="en-US" dirty="0" smtClean="0"/>
          </a:p>
          <a:p>
            <a:endParaRPr lang="en-US" dirty="0"/>
          </a:p>
          <a:p>
            <a:endParaRPr lang="en-US" dirty="0"/>
          </a:p>
        </p:txBody>
      </p:sp>
      <p:pic>
        <p:nvPicPr>
          <p:cNvPr id="5" name="Picture 4"/>
          <p:cNvPicPr>
            <a:picLocks noChangeAspect="1"/>
          </p:cNvPicPr>
          <p:nvPr/>
        </p:nvPicPr>
        <p:blipFill>
          <a:blip r:embed="rId3"/>
          <a:stretch>
            <a:fillRect/>
          </a:stretch>
        </p:blipFill>
        <p:spPr>
          <a:xfrm>
            <a:off x="1390650" y="4901376"/>
            <a:ext cx="6369050" cy="1480374"/>
          </a:xfrm>
          <a:prstGeom prst="rect">
            <a:avLst/>
          </a:prstGeom>
        </p:spPr>
      </p:pic>
    </p:spTree>
    <p:extLst>
      <p:ext uri="{BB962C8B-B14F-4D97-AF65-F5344CB8AC3E}">
        <p14:creationId xmlns:p14="http://schemas.microsoft.com/office/powerpoint/2010/main" val="1542581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966946" cy="905932"/>
          </a:xfrm>
        </p:spPr>
        <p:txBody>
          <a:bodyPr/>
          <a:lstStyle/>
          <a:p>
            <a:pPr algn="ctr"/>
            <a:r>
              <a:rPr lang="en-US" dirty="0" smtClean="0"/>
              <a:t>Class Exercise #1: Create Your Project’s HTML Page</a:t>
            </a:r>
            <a:endParaRPr lang="en-US" dirty="0"/>
          </a:p>
        </p:txBody>
      </p:sp>
      <p:sp>
        <p:nvSpPr>
          <p:cNvPr id="3" name="Content Placeholder 2"/>
          <p:cNvSpPr>
            <a:spLocks noGrp="1"/>
          </p:cNvSpPr>
          <p:nvPr>
            <p:ph idx="1"/>
          </p:nvPr>
        </p:nvSpPr>
        <p:spPr/>
        <p:txBody>
          <a:bodyPr>
            <a:normAutofit fontScale="70000" lnSpcReduction="20000"/>
          </a:bodyPr>
          <a:lstStyle/>
          <a:p>
            <a:r>
              <a:rPr lang="en-US" dirty="0"/>
              <a:t>In the text editor, create a new file (</a:t>
            </a:r>
            <a:r>
              <a:rPr lang="en-US" b="1" dirty="0"/>
              <a:t>File</a:t>
            </a:r>
            <a:r>
              <a:rPr lang="en-US" dirty="0"/>
              <a:t> &gt; </a:t>
            </a:r>
            <a:r>
              <a:rPr lang="en-US" b="1" dirty="0"/>
              <a:t>New File</a:t>
            </a:r>
            <a:r>
              <a:rPr lang="en-US" dirty="0"/>
              <a:t>)</a:t>
            </a:r>
          </a:p>
          <a:p>
            <a:r>
              <a:rPr lang="en-US" dirty="0"/>
              <a:t>Save it as </a:t>
            </a:r>
            <a:r>
              <a:rPr lang="en-US" dirty="0" err="1"/>
              <a:t>index.html</a:t>
            </a:r>
            <a:r>
              <a:rPr lang="en-US" dirty="0"/>
              <a:t> (</a:t>
            </a:r>
            <a:r>
              <a:rPr lang="en-US" b="1" dirty="0"/>
              <a:t>File</a:t>
            </a:r>
            <a:r>
              <a:rPr lang="en-US" dirty="0"/>
              <a:t> &gt; </a:t>
            </a:r>
            <a:r>
              <a:rPr lang="en-US" b="1" dirty="0"/>
              <a:t>Save</a:t>
            </a:r>
            <a:r>
              <a:rPr lang="en-US" dirty="0"/>
              <a:t>)</a:t>
            </a:r>
          </a:p>
          <a:p>
            <a:r>
              <a:rPr lang="en-US" dirty="0"/>
              <a:t>Add all of the basic HTML tags. </a:t>
            </a:r>
            <a:r>
              <a:rPr lang="en-US" dirty="0" smtClean="0"/>
              <a:t>See the </a:t>
            </a:r>
            <a:r>
              <a:rPr lang="en-US" dirty="0" smtClean="0">
                <a:hlinkClick r:id="rId2" action="ppaction://hlinkfile"/>
              </a:rPr>
              <a:t>the next slide</a:t>
            </a:r>
            <a:r>
              <a:rPr lang="en-US" dirty="0"/>
              <a:t> for reference.</a:t>
            </a:r>
          </a:p>
          <a:p>
            <a:r>
              <a:rPr lang="en-US" dirty="0"/>
              <a:t>In </a:t>
            </a:r>
            <a:r>
              <a:rPr lang="en-US" i="1" dirty="0"/>
              <a:t>between</a:t>
            </a:r>
            <a:r>
              <a:rPr lang="en-US" dirty="0"/>
              <a:t> the &lt;title&gt;&lt;/title&gt; tags, add a </a:t>
            </a:r>
            <a:r>
              <a:rPr lang="en-US" i="1" dirty="0"/>
              <a:t>page title</a:t>
            </a:r>
            <a:r>
              <a:rPr lang="en-US" dirty="0"/>
              <a:t> that reflects the content of your webpage. Example:&lt;</a:t>
            </a:r>
            <a:r>
              <a:rPr lang="en-US" dirty="0" smtClean="0"/>
              <a:t>title&gt;Engineering for Change| How a Global Development Engineer can help this village&lt;/</a:t>
            </a:r>
            <a:r>
              <a:rPr lang="en-US" dirty="0"/>
              <a:t>title&gt;</a:t>
            </a:r>
          </a:p>
          <a:p>
            <a:r>
              <a:rPr lang="en-US" dirty="0"/>
              <a:t>Open </a:t>
            </a:r>
            <a:r>
              <a:rPr lang="en-US" dirty="0" err="1"/>
              <a:t>index.html</a:t>
            </a:r>
            <a:r>
              <a:rPr lang="en-US" dirty="0"/>
              <a:t> in the browser.</a:t>
            </a:r>
          </a:p>
          <a:p>
            <a:pPr lvl="1"/>
            <a:r>
              <a:rPr lang="en-US" dirty="0"/>
              <a:t>go to Windows Explorer or Finder</a:t>
            </a:r>
          </a:p>
          <a:p>
            <a:pPr lvl="1"/>
            <a:r>
              <a:rPr lang="en-US" dirty="0"/>
              <a:t>navigate to the </a:t>
            </a:r>
            <a:r>
              <a:rPr lang="en-US" b="1" dirty="0" smtClean="0"/>
              <a:t>Salesforce-html-</a:t>
            </a:r>
            <a:r>
              <a:rPr lang="en-US" b="1" dirty="0" err="1" smtClean="0"/>
              <a:t>css</a:t>
            </a:r>
            <a:r>
              <a:rPr lang="en-US" b="1" dirty="0" smtClean="0"/>
              <a:t>-one-page-master </a:t>
            </a:r>
            <a:r>
              <a:rPr lang="en-US" b="1" dirty="0"/>
              <a:t>&gt; project</a:t>
            </a:r>
            <a:r>
              <a:rPr lang="en-US" dirty="0"/>
              <a:t> folder</a:t>
            </a:r>
          </a:p>
          <a:p>
            <a:pPr lvl="1"/>
            <a:r>
              <a:rPr lang="en-US" dirty="0"/>
              <a:t>double click on </a:t>
            </a:r>
            <a:r>
              <a:rPr lang="en-US" b="1" dirty="0" err="1"/>
              <a:t>index.html</a:t>
            </a:r>
            <a:r>
              <a:rPr lang="en-US" dirty="0"/>
              <a:t> to open it in your default browser </a:t>
            </a:r>
            <a:br>
              <a:rPr lang="en-US" dirty="0"/>
            </a:br>
            <a:r>
              <a:rPr lang="en-US" dirty="0"/>
              <a:t>(If Chrome is not your default, right-click/two-finger tap on </a:t>
            </a:r>
            <a:r>
              <a:rPr lang="en-US" b="1" dirty="0" err="1"/>
              <a:t>index.html</a:t>
            </a:r>
            <a:r>
              <a:rPr lang="en-US" dirty="0"/>
              <a:t> and choose </a:t>
            </a:r>
            <a:r>
              <a:rPr lang="en-US" b="1" dirty="0"/>
              <a:t>Open With &gt; Chrome</a:t>
            </a:r>
            <a:r>
              <a:rPr lang="en-US" dirty="0"/>
              <a:t>)</a:t>
            </a:r>
          </a:p>
          <a:p>
            <a:r>
              <a:rPr lang="en-US" dirty="0"/>
              <a:t>There is no page </a:t>
            </a:r>
            <a:r>
              <a:rPr lang="en-US" i="1" dirty="0"/>
              <a:t>content</a:t>
            </a:r>
            <a:r>
              <a:rPr lang="en-US" dirty="0"/>
              <a:t> yet so the browser will show a blank page. The page </a:t>
            </a:r>
            <a:r>
              <a:rPr lang="en-US" i="1" dirty="0"/>
              <a:t>title</a:t>
            </a:r>
            <a:r>
              <a:rPr lang="en-US" dirty="0"/>
              <a:t> however, will show in the browser toolbar.</a:t>
            </a:r>
          </a:p>
          <a:p>
            <a:endParaRPr lang="en-US" dirty="0"/>
          </a:p>
        </p:txBody>
      </p:sp>
    </p:spTree>
    <p:extLst>
      <p:ext uri="{BB962C8B-B14F-4D97-AF65-F5344CB8AC3E}">
        <p14:creationId xmlns:p14="http://schemas.microsoft.com/office/powerpoint/2010/main" val="1535800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HTML Slides</a:t>
            </a:r>
            <a:endParaRPr lang="en-US" dirty="0"/>
          </a:p>
        </p:txBody>
      </p:sp>
      <p:sp>
        <p:nvSpPr>
          <p:cNvPr id="3" name="Content Placeholder 2"/>
          <p:cNvSpPr>
            <a:spLocks noGrp="1"/>
          </p:cNvSpPr>
          <p:nvPr>
            <p:ph idx="1"/>
          </p:nvPr>
        </p:nvSpPr>
        <p:spPr>
          <a:xfrm>
            <a:off x="1122830" y="2616200"/>
            <a:ext cx="8825659" cy="3416300"/>
          </a:xfrm>
        </p:spPr>
        <p:txBody>
          <a:bodyPr/>
          <a:lstStyle/>
          <a:p>
            <a:r>
              <a:rPr lang="en-US" dirty="0"/>
              <a:t>The tags below should be included in </a:t>
            </a:r>
            <a:r>
              <a:rPr lang="en-US" b="1" i="1" dirty="0"/>
              <a:t>all</a:t>
            </a:r>
            <a:r>
              <a:rPr lang="en-US" b="1" dirty="0"/>
              <a:t> </a:t>
            </a:r>
            <a:r>
              <a:rPr lang="en-US" dirty="0"/>
              <a:t>HTML </a:t>
            </a:r>
            <a:r>
              <a:rPr lang="en-US" dirty="0" smtClean="0"/>
              <a:t>documents</a:t>
            </a:r>
          </a:p>
          <a:p>
            <a:r>
              <a:rPr lang="en-US" dirty="0"/>
              <a:t>(We'll be going through what these tags mean very soon.)</a:t>
            </a:r>
          </a:p>
          <a:p>
            <a:r>
              <a:rPr lang="en-US" dirty="0"/>
              <a:t>To create an HTML page, just save it with the file extension .html</a:t>
            </a:r>
            <a:r>
              <a:rPr lang="en-US" dirty="0" smtClean="0"/>
              <a:t>.</a:t>
            </a: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740" y="3832118"/>
            <a:ext cx="7921837" cy="2670282"/>
          </a:xfrm>
          <a:prstGeom prst="rect">
            <a:avLst/>
          </a:prstGeom>
        </p:spPr>
      </p:pic>
    </p:spTree>
    <p:extLst>
      <p:ext uri="{BB962C8B-B14F-4D97-AF65-F5344CB8AC3E}">
        <p14:creationId xmlns:p14="http://schemas.microsoft.com/office/powerpoint/2010/main" val="431963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Doctype</a:t>
            </a:r>
            <a:endParaRPr lang="en-US" dirty="0"/>
          </a:p>
        </p:txBody>
      </p:sp>
      <p:sp>
        <p:nvSpPr>
          <p:cNvPr id="3" name="Content Placeholder 2"/>
          <p:cNvSpPr>
            <a:spLocks noGrp="1"/>
          </p:cNvSpPr>
          <p:nvPr>
            <p:ph idx="1"/>
          </p:nvPr>
        </p:nvSpPr>
        <p:spPr/>
        <p:txBody>
          <a:bodyPr/>
          <a:lstStyle/>
          <a:p>
            <a:r>
              <a:rPr lang="en-US" dirty="0"/>
              <a:t>not an HTML tag &amp; must be the first item</a:t>
            </a:r>
          </a:p>
          <a:p>
            <a:r>
              <a:rPr lang="en-US" dirty="0"/>
              <a:t>tells the browser what HTML version the page is written in</a:t>
            </a:r>
          </a:p>
          <a:p>
            <a:r>
              <a:rPr lang="en-US" dirty="0"/>
              <a:t>the below example is the HTML5 </a:t>
            </a:r>
            <a:r>
              <a:rPr lang="en-US" dirty="0" err="1"/>
              <a:t>doctype</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3927275"/>
            <a:ext cx="8216900" cy="2525741"/>
          </a:xfrm>
          <a:prstGeom prst="rect">
            <a:avLst/>
          </a:prstGeom>
        </p:spPr>
      </p:pic>
    </p:spTree>
    <p:extLst>
      <p:ext uri="{BB962C8B-B14F-4D97-AF65-F5344CB8AC3E}">
        <p14:creationId xmlns:p14="http://schemas.microsoft.com/office/powerpoint/2010/main" val="187869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HTML Element</a:t>
            </a:r>
            <a:endParaRPr lang="en-US" dirty="0"/>
          </a:p>
        </p:txBody>
      </p:sp>
      <p:sp>
        <p:nvSpPr>
          <p:cNvPr id="3" name="Content Placeholder 2"/>
          <p:cNvSpPr>
            <a:spLocks noGrp="1"/>
          </p:cNvSpPr>
          <p:nvPr>
            <p:ph idx="1"/>
          </p:nvPr>
        </p:nvSpPr>
        <p:spPr/>
        <p:txBody>
          <a:bodyPr/>
          <a:lstStyle/>
          <a:p>
            <a:r>
              <a:rPr lang="en-US" dirty="0"/>
              <a:t>always the first HTML tag &amp; identifies the document as HTML</a:t>
            </a:r>
          </a:p>
          <a:p>
            <a:r>
              <a:rPr lang="en-US" dirty="0"/>
              <a:t>it is the root element &amp; ancestor of all other elements because everything is </a:t>
            </a:r>
            <a:r>
              <a:rPr lang="en-US" i="1" dirty="0"/>
              <a:t>nested</a:t>
            </a:r>
            <a:r>
              <a:rPr lang="en-US" dirty="0"/>
              <a:t> inside</a:t>
            </a:r>
          </a:p>
          <a:p>
            <a:r>
              <a:rPr lang="en-US" dirty="0"/>
              <a:t>the</a:t>
            </a:r>
            <a:r>
              <a:rPr lang="en-US" b="1" dirty="0"/>
              <a:t> </a:t>
            </a:r>
            <a:r>
              <a:rPr lang="en-US" b="1" dirty="0" err="1"/>
              <a:t>lang</a:t>
            </a:r>
            <a:r>
              <a:rPr lang="en-US" b="1" dirty="0"/>
              <a:t> </a:t>
            </a:r>
            <a:r>
              <a:rPr lang="en-US" b="1" i="1" dirty="0"/>
              <a:t>attribute</a:t>
            </a:r>
            <a:r>
              <a:rPr lang="en-US" dirty="0"/>
              <a:t> classifies the language (more on attributes soon</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4107873"/>
            <a:ext cx="7175500" cy="2280227"/>
          </a:xfrm>
          <a:prstGeom prst="rect">
            <a:avLst/>
          </a:prstGeom>
        </p:spPr>
      </p:pic>
    </p:spTree>
    <p:extLst>
      <p:ext uri="{BB962C8B-B14F-4D97-AF65-F5344CB8AC3E}">
        <p14:creationId xmlns:p14="http://schemas.microsoft.com/office/powerpoint/2010/main" val="5191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Head Element</a:t>
            </a:r>
            <a:endParaRPr lang="en-US" dirty="0"/>
          </a:p>
        </p:txBody>
      </p:sp>
      <p:sp>
        <p:nvSpPr>
          <p:cNvPr id="3" name="Content Placeholder 2"/>
          <p:cNvSpPr>
            <a:spLocks noGrp="1"/>
          </p:cNvSpPr>
          <p:nvPr>
            <p:ph idx="1"/>
          </p:nvPr>
        </p:nvSpPr>
        <p:spPr/>
        <p:txBody>
          <a:bodyPr/>
          <a:lstStyle/>
          <a:p>
            <a:r>
              <a:rPr lang="en-US" dirty="0"/>
              <a:t>includes information about the page but </a:t>
            </a:r>
            <a:r>
              <a:rPr lang="en-US" i="1" dirty="0"/>
              <a:t>does not display content</a:t>
            </a:r>
            <a:endParaRPr lang="en-US" dirty="0"/>
          </a:p>
          <a:p>
            <a:r>
              <a:rPr lang="en-US" dirty="0"/>
              <a:t>the &lt;title&gt;&lt;/title&gt; element is the only required element</a:t>
            </a:r>
          </a:p>
          <a:p>
            <a:pPr lvl="1"/>
            <a:r>
              <a:rPr lang="en-US" dirty="0"/>
              <a:t>defines the title of the web page/document</a:t>
            </a:r>
          </a:p>
          <a:p>
            <a:pPr lvl="1"/>
            <a:r>
              <a:rPr lang="en-US" dirty="0"/>
              <a:t>displayed in the browser tab, bookmarks and search engine results</a:t>
            </a:r>
          </a:p>
          <a:p>
            <a:r>
              <a:rPr lang="en-US" dirty="0"/>
              <a:t>CSS, JavaScript &amp; </a:t>
            </a:r>
            <a:r>
              <a:rPr lang="en-US" dirty="0">
                <a:hlinkClick r:id="rId3" action="ppaction://hlinkfile"/>
              </a:rPr>
              <a:t>metadata</a:t>
            </a:r>
            <a:r>
              <a:rPr lang="en-US" dirty="0"/>
              <a:t> can also be included here</a:t>
            </a:r>
          </a:p>
          <a:p>
            <a:r>
              <a:rPr lang="en-US" dirty="0"/>
              <a:t>page content </a:t>
            </a:r>
            <a:r>
              <a:rPr lang="en-US" i="1" dirty="0"/>
              <a:t>never</a:t>
            </a:r>
            <a:r>
              <a:rPr lang="en-US" dirty="0"/>
              <a:t> goes here</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800" y="4940301"/>
            <a:ext cx="5423419" cy="1714500"/>
          </a:xfrm>
          <a:prstGeom prst="rect">
            <a:avLst/>
          </a:prstGeom>
        </p:spPr>
      </p:pic>
    </p:spTree>
    <p:extLst>
      <p:ext uri="{BB962C8B-B14F-4D97-AF65-F5344CB8AC3E}">
        <p14:creationId xmlns:p14="http://schemas.microsoft.com/office/powerpoint/2010/main" val="353784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Body Element</a:t>
            </a:r>
            <a:endParaRPr lang="en-US" dirty="0"/>
          </a:p>
        </p:txBody>
      </p:sp>
      <p:sp>
        <p:nvSpPr>
          <p:cNvPr id="3" name="Content Placeholder 2"/>
          <p:cNvSpPr>
            <a:spLocks noGrp="1"/>
          </p:cNvSpPr>
          <p:nvPr>
            <p:ph idx="1"/>
          </p:nvPr>
        </p:nvSpPr>
        <p:spPr/>
        <p:txBody>
          <a:bodyPr/>
          <a:lstStyle/>
          <a:p>
            <a:r>
              <a:rPr lang="en-US" dirty="0"/>
              <a:t>All content to be displayed in the browser window goes between the &lt;body&gt;&lt;/body&gt; tags</a:t>
            </a:r>
            <a:r>
              <a:rPr lang="en-US" dirty="0" smtClean="0"/>
              <a:t>.</a:t>
            </a:r>
          </a:p>
          <a:p>
            <a:r>
              <a:rPr lang="en-US" dirty="0"/>
              <a:t>Also known as the </a:t>
            </a:r>
            <a:r>
              <a:rPr lang="en-US" i="1" dirty="0"/>
              <a:t>viewport</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700" y="3797476"/>
            <a:ext cx="3721100" cy="2222324"/>
          </a:xfrm>
          <a:prstGeom prst="rect">
            <a:avLst/>
          </a:prstGeom>
        </p:spPr>
      </p:pic>
    </p:spTree>
    <p:extLst>
      <p:ext uri="{BB962C8B-B14F-4D97-AF65-F5344CB8AC3E}">
        <p14:creationId xmlns:p14="http://schemas.microsoft.com/office/powerpoint/2010/main" val="95374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a:t>
            </a:r>
            <a:endParaRPr lang="en-US" dirty="0"/>
          </a:p>
        </p:txBody>
      </p:sp>
      <p:sp>
        <p:nvSpPr>
          <p:cNvPr id="3" name="Content Placeholder 2"/>
          <p:cNvSpPr>
            <a:spLocks noGrp="1"/>
          </p:cNvSpPr>
          <p:nvPr>
            <p:ph idx="1"/>
          </p:nvPr>
        </p:nvSpPr>
        <p:spPr/>
        <p:txBody>
          <a:bodyPr/>
          <a:lstStyle/>
          <a:p>
            <a:r>
              <a:rPr lang="en-US" dirty="0"/>
              <a:t>provides additional information or instruction for the element</a:t>
            </a:r>
          </a:p>
          <a:p>
            <a:r>
              <a:rPr lang="en-US" dirty="0"/>
              <a:t>included </a:t>
            </a:r>
            <a:r>
              <a:rPr lang="en-US" i="1" dirty="0"/>
              <a:t>inside the opening HTML tag</a:t>
            </a:r>
            <a:endParaRPr lang="en-US" dirty="0"/>
          </a:p>
          <a:p>
            <a:r>
              <a:rPr lang="en-US" dirty="0"/>
              <a:t>follows the syntax of </a:t>
            </a:r>
            <a:r>
              <a:rPr lang="en-US" b="1" dirty="0"/>
              <a:t>attribute="value"</a:t>
            </a:r>
            <a:r>
              <a:rPr lang="en-US" dirty="0"/>
              <a:t> (note the quotes)</a:t>
            </a:r>
          </a:p>
          <a:p>
            <a:r>
              <a:rPr lang="en-US" dirty="0"/>
              <a:t>many different attributes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4460920"/>
            <a:ext cx="9931400" cy="599990"/>
          </a:xfrm>
          <a:prstGeom prst="rect">
            <a:avLst/>
          </a:prstGeom>
        </p:spPr>
      </p:pic>
    </p:spTree>
    <p:extLst>
      <p:ext uri="{BB962C8B-B14F-4D97-AF65-F5344CB8AC3E}">
        <p14:creationId xmlns:p14="http://schemas.microsoft.com/office/powerpoint/2010/main" val="169537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a:t>
            </a:r>
            <a:endParaRPr lang="en-US" dirty="0"/>
          </a:p>
        </p:txBody>
      </p:sp>
      <p:sp>
        <p:nvSpPr>
          <p:cNvPr id="3" name="Content Placeholder 2"/>
          <p:cNvSpPr>
            <a:spLocks noGrp="1"/>
          </p:cNvSpPr>
          <p:nvPr>
            <p:ph idx="1"/>
          </p:nvPr>
        </p:nvSpPr>
        <p:spPr/>
        <p:txBody>
          <a:bodyPr/>
          <a:lstStyle/>
          <a:p>
            <a:r>
              <a:rPr lang="en-US" dirty="0"/>
              <a:t>We just saw two attributes in our basic HTML page example.</a:t>
            </a:r>
          </a:p>
          <a:p>
            <a:r>
              <a:rPr lang="en-US" dirty="0"/>
              <a:t>The </a:t>
            </a:r>
            <a:r>
              <a:rPr lang="en-US" b="1" dirty="0" err="1"/>
              <a:t>lang</a:t>
            </a:r>
            <a:r>
              <a:rPr lang="en-US" dirty="0"/>
              <a:t> attribute is used to classify the language</a:t>
            </a:r>
            <a:r>
              <a:rPr lang="en-US" dirty="0" smtClean="0"/>
              <a:t>.</a:t>
            </a:r>
            <a:br>
              <a:rPr lang="en-US" dirty="0" smtClean="0"/>
            </a:br>
            <a:r>
              <a:rPr lang="en-US" dirty="0" smtClean="0"/>
              <a:t/>
            </a:r>
            <a:br>
              <a:rPr lang="en-US" dirty="0" smtClean="0"/>
            </a:br>
            <a:r>
              <a:rPr lang="en-US" dirty="0" smtClean="0"/>
              <a:t>&lt;</a:t>
            </a:r>
            <a:r>
              <a:rPr lang="en-US" dirty="0"/>
              <a:t>html </a:t>
            </a:r>
            <a:r>
              <a:rPr lang="en-US" dirty="0" err="1"/>
              <a:t>lang</a:t>
            </a:r>
            <a:r>
              <a:rPr lang="en-US" dirty="0"/>
              <a:t>="</a:t>
            </a:r>
            <a:r>
              <a:rPr lang="en-US" dirty="0" err="1"/>
              <a:t>en</a:t>
            </a:r>
            <a:r>
              <a:rPr lang="en-US" dirty="0" smtClean="0"/>
              <a:t>"&gt;</a:t>
            </a:r>
          </a:p>
          <a:p>
            <a:r>
              <a:rPr lang="en-US" dirty="0" smtClean="0"/>
              <a:t>The</a:t>
            </a:r>
            <a:r>
              <a:rPr lang="en-US" dirty="0"/>
              <a:t> </a:t>
            </a:r>
            <a:r>
              <a:rPr lang="en-US" b="1" dirty="0"/>
              <a:t>charset</a:t>
            </a:r>
            <a:r>
              <a:rPr lang="en-US" dirty="0"/>
              <a:t> attribute sets the character encoding</a:t>
            </a:r>
            <a:r>
              <a:rPr lang="en-US" dirty="0" smtClean="0"/>
              <a:t>.</a:t>
            </a:r>
            <a:br>
              <a:rPr lang="en-US" dirty="0" smtClean="0"/>
            </a:br>
            <a:r>
              <a:rPr lang="en-US" dirty="0" smtClean="0"/>
              <a:t/>
            </a:r>
            <a:br>
              <a:rPr lang="en-US" dirty="0" smtClean="0"/>
            </a:br>
            <a:r>
              <a:rPr lang="en-US" dirty="0" smtClean="0"/>
              <a:t>&lt;</a:t>
            </a:r>
            <a:r>
              <a:rPr lang="en-US" dirty="0"/>
              <a:t>meta charset="UTF-8</a:t>
            </a:r>
            <a:r>
              <a:rPr lang="en-US" dirty="0" smtClean="0"/>
              <a:t>"&gt;</a:t>
            </a:r>
          </a:p>
          <a:p>
            <a:r>
              <a:rPr lang="en-US" dirty="0" smtClean="0"/>
              <a:t>We </a:t>
            </a:r>
            <a:r>
              <a:rPr lang="en-US" dirty="0"/>
              <a:t>will be using more attributes throughout today's exercises.</a:t>
            </a:r>
          </a:p>
          <a:p>
            <a:endParaRPr lang="en-US" dirty="0"/>
          </a:p>
        </p:txBody>
      </p:sp>
    </p:spTree>
    <p:extLst>
      <p:ext uri="{BB962C8B-B14F-4D97-AF65-F5344CB8AC3E}">
        <p14:creationId xmlns:p14="http://schemas.microsoft.com/office/powerpoint/2010/main" val="111655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the Children Info?</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40485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the Page Layout</a:t>
            </a:r>
            <a:endParaRPr lang="en-US" dirty="0"/>
          </a:p>
        </p:txBody>
      </p:sp>
      <p:sp>
        <p:nvSpPr>
          <p:cNvPr id="3" name="Content Placeholder 2"/>
          <p:cNvSpPr>
            <a:spLocks noGrp="1"/>
          </p:cNvSpPr>
          <p:nvPr>
            <p:ph idx="1"/>
          </p:nvPr>
        </p:nvSpPr>
        <p:spPr/>
        <p:txBody>
          <a:bodyPr/>
          <a:lstStyle/>
          <a:p>
            <a:r>
              <a:rPr lang="en-US" dirty="0"/>
              <a:t>An important part of creating a web page is planning the page structure. Though you will likely make changes as you go along, creating a basic layout with </a:t>
            </a:r>
            <a:r>
              <a:rPr lang="en-US" dirty="0">
                <a:hlinkClick r:id="rId3"/>
              </a:rPr>
              <a:t>semantic</a:t>
            </a:r>
            <a:r>
              <a:rPr lang="en-US" dirty="0"/>
              <a:t> markup is a good way to start.</a:t>
            </a:r>
          </a:p>
          <a:p>
            <a:r>
              <a:rPr lang="en-US" dirty="0"/>
              <a:t>If you don't have a design to work from, many developers and designers like to start planning with a simple sketch.</a:t>
            </a:r>
          </a:p>
          <a:p>
            <a:r>
              <a:rPr lang="en-US" dirty="0"/>
              <a:t>For today, let's take a look at the final design to see how to group related elements and create a page structure.</a:t>
            </a:r>
          </a:p>
          <a:p>
            <a:endParaRPr lang="en-US" dirty="0"/>
          </a:p>
        </p:txBody>
      </p:sp>
    </p:spTree>
    <p:extLst>
      <p:ext uri="{BB962C8B-B14F-4D97-AF65-F5344CB8AC3E}">
        <p14:creationId xmlns:p14="http://schemas.microsoft.com/office/powerpoint/2010/main" val="422221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Structural Elements</a:t>
            </a:r>
            <a:endParaRPr lang="en-US" dirty="0"/>
          </a:p>
        </p:txBody>
      </p:sp>
      <p:sp>
        <p:nvSpPr>
          <p:cNvPr id="3" name="Content Placeholder 2"/>
          <p:cNvSpPr>
            <a:spLocks noGrp="1"/>
          </p:cNvSpPr>
          <p:nvPr>
            <p:ph idx="1"/>
          </p:nvPr>
        </p:nvSpPr>
        <p:spPr/>
        <p:txBody>
          <a:bodyPr/>
          <a:lstStyle/>
          <a:p>
            <a:r>
              <a:rPr lang="en-US" dirty="0"/>
              <a:t>HTML5 introduced new tags to better describe blocks of content such as </a:t>
            </a:r>
            <a:r>
              <a:rPr lang="en-US" b="1" dirty="0"/>
              <a:t>&lt;header&gt;,</a:t>
            </a:r>
            <a:r>
              <a:rPr lang="en-US" dirty="0"/>
              <a:t> </a:t>
            </a:r>
            <a:r>
              <a:rPr lang="en-US" b="1" dirty="0"/>
              <a:t>&lt;footer&gt;</a:t>
            </a:r>
            <a:r>
              <a:rPr lang="en-US" dirty="0"/>
              <a:t> and </a:t>
            </a:r>
            <a:r>
              <a:rPr lang="en-US" b="1" dirty="0"/>
              <a:t>&lt;section&gt;. </a:t>
            </a:r>
            <a:r>
              <a:rPr lang="en-US" dirty="0"/>
              <a:t>(There are many more.)</a:t>
            </a:r>
          </a:p>
          <a:p>
            <a:r>
              <a:rPr lang="en-US" dirty="0"/>
              <a:t>Prior to HTML5, the </a:t>
            </a:r>
            <a:r>
              <a:rPr lang="en-US" b="1" dirty="0"/>
              <a:t>&lt;div&gt;</a:t>
            </a:r>
            <a:r>
              <a:rPr lang="en-US" dirty="0"/>
              <a:t> tag was often used to group related content. But the </a:t>
            </a:r>
            <a:r>
              <a:rPr lang="en-US" b="1" dirty="0"/>
              <a:t>&lt;div&gt;</a:t>
            </a:r>
            <a:r>
              <a:rPr lang="en-US" dirty="0"/>
              <a:t> doesn't have any semantic meaning.</a:t>
            </a:r>
          </a:p>
          <a:p>
            <a:r>
              <a:rPr lang="en-US" dirty="0"/>
              <a:t>The </a:t>
            </a:r>
            <a:r>
              <a:rPr lang="en-US" b="1" dirty="0"/>
              <a:t>div </a:t>
            </a:r>
            <a:r>
              <a:rPr lang="en-US" dirty="0"/>
              <a:t>tag can still be used when needed for purely grouping elements together for styling or when no other HTML5 tag properly describes the element.</a:t>
            </a:r>
          </a:p>
          <a:p>
            <a:r>
              <a:rPr lang="en-US" dirty="0"/>
              <a:t>When in doubt, it's ok to continue to </a:t>
            </a:r>
            <a:r>
              <a:rPr lang="en-US" dirty="0" smtClean="0"/>
              <a:t>use</a:t>
            </a:r>
            <a:endParaRPr lang="en-US" b="1" dirty="0" smtClean="0"/>
          </a:p>
          <a:p>
            <a:endParaRPr lang="en-US" dirty="0"/>
          </a:p>
        </p:txBody>
      </p:sp>
    </p:spTree>
    <p:extLst>
      <p:ext uri="{BB962C8B-B14F-4D97-AF65-F5344CB8AC3E}">
        <p14:creationId xmlns:p14="http://schemas.microsoft.com/office/powerpoint/2010/main" val="1680694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Structural Elements</a:t>
            </a:r>
            <a:endParaRPr lang="en-US" dirty="0"/>
          </a:p>
        </p:txBody>
      </p:sp>
      <p:sp>
        <p:nvSpPr>
          <p:cNvPr id="3" name="Content Placeholder 2"/>
          <p:cNvSpPr>
            <a:spLocks noGrp="1"/>
          </p:cNvSpPr>
          <p:nvPr>
            <p:ph idx="1"/>
          </p:nvPr>
        </p:nvSpPr>
        <p:spPr/>
        <p:txBody>
          <a:bodyPr/>
          <a:lstStyle/>
          <a:p>
            <a:r>
              <a:rPr lang="en-US" dirty="0"/>
              <a:t>The class attribute is often used to differentiate blocks using the same HTML tag, to style. (More on adding styles with class later).</a:t>
            </a:r>
          </a:p>
          <a:p>
            <a:r>
              <a:rPr lang="en-US" dirty="0"/>
              <a:t>Using HTML5 tags, the page could be structured like this</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3721100"/>
            <a:ext cx="3739047" cy="3136900"/>
          </a:xfrm>
          <a:prstGeom prst="rect">
            <a:avLst/>
          </a:prstGeom>
        </p:spPr>
      </p:pic>
    </p:spTree>
    <p:extLst>
      <p:ext uri="{BB962C8B-B14F-4D97-AF65-F5344CB8AC3E}">
        <p14:creationId xmlns:p14="http://schemas.microsoft.com/office/powerpoint/2010/main" val="695535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#2: Page Structure</a:t>
            </a:r>
            <a:endParaRPr lang="en-US" dirty="0"/>
          </a:p>
        </p:txBody>
      </p:sp>
      <p:sp>
        <p:nvSpPr>
          <p:cNvPr id="3" name="Content Placeholder 2"/>
          <p:cNvSpPr>
            <a:spLocks noGrp="1"/>
          </p:cNvSpPr>
          <p:nvPr>
            <p:ph idx="1"/>
          </p:nvPr>
        </p:nvSpPr>
        <p:spPr/>
        <p:txBody>
          <a:bodyPr/>
          <a:lstStyle/>
          <a:p>
            <a:r>
              <a:rPr lang="en-US" dirty="0"/>
              <a:t>Back in the text editor, let's add the HTML5 structural tags to setup the page layout. Only add the structural HTML blocks in this step, no content just yet.</a:t>
            </a:r>
          </a:p>
          <a:p>
            <a:r>
              <a:rPr lang="en-US" dirty="0"/>
              <a:t>We will need these tags: </a:t>
            </a:r>
            <a:r>
              <a:rPr lang="en-US" b="1" dirty="0"/>
              <a:t>&lt;header&gt;, </a:t>
            </a:r>
            <a:r>
              <a:rPr lang="en-US" dirty="0"/>
              <a:t>two </a:t>
            </a:r>
            <a:r>
              <a:rPr lang="en-US" b="1" dirty="0"/>
              <a:t>&lt;section&gt;</a:t>
            </a:r>
            <a:r>
              <a:rPr lang="en-US" dirty="0"/>
              <a:t>'s and a </a:t>
            </a:r>
            <a:r>
              <a:rPr lang="en-US" b="1" dirty="0"/>
              <a:t>&lt;footer&gt;</a:t>
            </a:r>
          </a:p>
          <a:p>
            <a:r>
              <a:rPr lang="en-US" dirty="0"/>
              <a:t>Also, you can use HTML comments to help organize the code like so: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4443934"/>
            <a:ext cx="9144000" cy="1330302"/>
          </a:xfrm>
          <a:prstGeom prst="rect">
            <a:avLst/>
          </a:prstGeom>
        </p:spPr>
      </p:pic>
    </p:spTree>
    <p:extLst>
      <p:ext uri="{BB962C8B-B14F-4D97-AF65-F5344CB8AC3E}">
        <p14:creationId xmlns:p14="http://schemas.microsoft.com/office/powerpoint/2010/main" val="1075133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Adding Content: Headings, Paragraphs, Imagines and Links</a:t>
            </a:r>
            <a:endParaRPr lang="en-US" dirty="0"/>
          </a:p>
        </p:txBody>
      </p:sp>
      <p:sp>
        <p:nvSpPr>
          <p:cNvPr id="3" name="Content Placeholder 2"/>
          <p:cNvSpPr>
            <a:spLocks noGrp="1"/>
          </p:cNvSpPr>
          <p:nvPr>
            <p:ph idx="1"/>
          </p:nvPr>
        </p:nvSpPr>
        <p:spPr/>
        <p:txBody>
          <a:bodyPr/>
          <a:lstStyle/>
          <a:p>
            <a:r>
              <a:rPr lang="en-US" b="1" dirty="0"/>
              <a:t>Paragraphs</a:t>
            </a:r>
            <a:r>
              <a:rPr lang="en-US" dirty="0"/>
              <a:t>: whether it's one sentence or more, each paragraph needs its own pair of &lt;p&gt;&lt;/p&gt; tags.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54" y="3580150"/>
            <a:ext cx="9980613" cy="1713923"/>
          </a:xfrm>
          <a:prstGeom prst="rect">
            <a:avLst/>
          </a:prstGeom>
        </p:spPr>
      </p:pic>
    </p:spTree>
    <p:extLst>
      <p:ext uri="{BB962C8B-B14F-4D97-AF65-F5344CB8AC3E}">
        <p14:creationId xmlns:p14="http://schemas.microsoft.com/office/powerpoint/2010/main" val="1976916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Headings</a:t>
            </a:r>
            <a:endParaRPr lang="en-US" dirty="0"/>
          </a:p>
        </p:txBody>
      </p:sp>
      <p:sp>
        <p:nvSpPr>
          <p:cNvPr id="3" name="Content Placeholder 2"/>
          <p:cNvSpPr>
            <a:spLocks noGrp="1"/>
          </p:cNvSpPr>
          <p:nvPr>
            <p:ph idx="1"/>
          </p:nvPr>
        </p:nvSpPr>
        <p:spPr/>
        <p:txBody>
          <a:bodyPr/>
          <a:lstStyle/>
          <a:p>
            <a:r>
              <a:rPr lang="en-US" dirty="0"/>
              <a:t>There are six headings tags ranging from </a:t>
            </a:r>
            <a:r>
              <a:rPr lang="en-US" b="1" dirty="0"/>
              <a:t>&lt;h1&gt;</a:t>
            </a:r>
            <a:r>
              <a:rPr lang="en-US" dirty="0"/>
              <a:t> to </a:t>
            </a:r>
            <a:r>
              <a:rPr lang="en-US" b="1" dirty="0"/>
              <a:t>&lt;h6&gt;</a:t>
            </a:r>
            <a:r>
              <a:rPr lang="en-US" dirty="0"/>
              <a:t> used to describe the </a:t>
            </a:r>
            <a:r>
              <a:rPr lang="en-US" i="1" dirty="0"/>
              <a:t>hierarchy</a:t>
            </a:r>
            <a:r>
              <a:rPr lang="en-US" dirty="0"/>
              <a:t> of the page structure. To decide which heading to use, think about how you would arrange an essay outline.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3581400"/>
            <a:ext cx="2618613" cy="3009900"/>
          </a:xfrm>
          <a:prstGeom prst="rect">
            <a:avLst/>
          </a:prstGeom>
        </p:spPr>
      </p:pic>
    </p:spTree>
    <p:extLst>
      <p:ext uri="{BB962C8B-B14F-4D97-AF65-F5344CB8AC3E}">
        <p14:creationId xmlns:p14="http://schemas.microsoft.com/office/powerpoint/2010/main" val="1231904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Pre-HTML5 Heading Outline</a:t>
            </a:r>
            <a:endParaRPr lang="en-US" dirty="0"/>
          </a:p>
        </p:txBody>
      </p:sp>
      <p:sp>
        <p:nvSpPr>
          <p:cNvPr id="3" name="Content Placeholder 2"/>
          <p:cNvSpPr>
            <a:spLocks noGrp="1"/>
          </p:cNvSpPr>
          <p:nvPr>
            <p:ph idx="1"/>
          </p:nvPr>
        </p:nvSpPr>
        <p:spPr/>
        <p:txBody>
          <a:bodyPr/>
          <a:lstStyle/>
          <a:p>
            <a:r>
              <a:rPr lang="en-US" dirty="0"/>
              <a:t>Prior to HTML5, before sectioning tags were introduced, usually only one &lt;h1&gt; was used per page. The heading outline would look like this: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1" y="3321468"/>
            <a:ext cx="3683000" cy="3346032"/>
          </a:xfrm>
          <a:prstGeom prst="rect">
            <a:avLst/>
          </a:prstGeom>
        </p:spPr>
      </p:pic>
    </p:spTree>
    <p:extLst>
      <p:ext uri="{BB962C8B-B14F-4D97-AF65-F5344CB8AC3E}">
        <p14:creationId xmlns:p14="http://schemas.microsoft.com/office/powerpoint/2010/main" val="1625461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Headings &amp; HTML5 Sectioning Tags</a:t>
            </a:r>
            <a:endParaRPr lang="en-US" dirty="0"/>
          </a:p>
        </p:txBody>
      </p:sp>
      <p:sp>
        <p:nvSpPr>
          <p:cNvPr id="3" name="Content Placeholder 2"/>
          <p:cNvSpPr>
            <a:spLocks noGrp="1"/>
          </p:cNvSpPr>
          <p:nvPr>
            <p:ph idx="1"/>
          </p:nvPr>
        </p:nvSpPr>
        <p:spPr/>
        <p:txBody>
          <a:bodyPr/>
          <a:lstStyle/>
          <a:p>
            <a:r>
              <a:rPr lang="en-US" dirty="0"/>
              <a:t>With the introduction of HTML5 sectioning tags, each part of the document that uses a sectioning tag now gets its </a:t>
            </a:r>
            <a:r>
              <a:rPr lang="en-US" i="1" dirty="0"/>
              <a:t>own</a:t>
            </a:r>
            <a:r>
              <a:rPr lang="en-US" dirty="0"/>
              <a:t> outline.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860" y="3367894"/>
            <a:ext cx="3987800" cy="3236106"/>
          </a:xfrm>
          <a:prstGeom prst="rect">
            <a:avLst/>
          </a:prstGeom>
        </p:spPr>
      </p:pic>
    </p:spTree>
    <p:extLst>
      <p:ext uri="{BB962C8B-B14F-4D97-AF65-F5344CB8AC3E}">
        <p14:creationId xmlns:p14="http://schemas.microsoft.com/office/powerpoint/2010/main" val="1530774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 Add Content (15 Mins)</a:t>
            </a:r>
            <a:endParaRPr lang="en-US" dirty="0"/>
          </a:p>
        </p:txBody>
      </p:sp>
      <p:sp>
        <p:nvSpPr>
          <p:cNvPr id="3" name="Content Placeholder 2"/>
          <p:cNvSpPr>
            <a:spLocks noGrp="1"/>
          </p:cNvSpPr>
          <p:nvPr>
            <p:ph idx="1"/>
          </p:nvPr>
        </p:nvSpPr>
        <p:spPr/>
        <p:txBody>
          <a:bodyPr>
            <a:normAutofit fontScale="92500" lnSpcReduction="20000"/>
          </a:bodyPr>
          <a:lstStyle/>
          <a:p>
            <a:r>
              <a:rPr lang="en-US" dirty="0"/>
              <a:t>Add some text based content. Images &amp; links will also be covered next.</a:t>
            </a:r>
          </a:p>
          <a:p>
            <a:r>
              <a:rPr lang="en-US" dirty="0"/>
              <a:t>See exercise-3.html for reference or view the next slide but only if you're stuck!</a:t>
            </a:r>
            <a:br>
              <a:rPr lang="en-US" dirty="0"/>
            </a:br>
            <a:r>
              <a:rPr lang="en-US" dirty="0"/>
              <a:t>Add the content below to make your page content look similar to </a:t>
            </a:r>
            <a:r>
              <a:rPr lang="en-US" dirty="0" smtClean="0">
                <a:hlinkClick r:id="rId2" action="ppaction://hlinkfile"/>
              </a:rPr>
              <a:t>this</a:t>
            </a:r>
            <a:r>
              <a:rPr lang="en-US" dirty="0"/>
              <a:t/>
            </a:r>
            <a:br>
              <a:rPr lang="en-US" dirty="0"/>
            </a:br>
            <a:r>
              <a:rPr lang="en-US" dirty="0" smtClean="0"/>
              <a:t/>
            </a:r>
            <a:br>
              <a:rPr lang="en-US" dirty="0" smtClean="0"/>
            </a:br>
            <a:r>
              <a:rPr lang="en-US" dirty="0" smtClean="0"/>
              <a:t>1) Add </a:t>
            </a:r>
            <a:r>
              <a:rPr lang="en-US" dirty="0"/>
              <a:t>your name &amp; tagline in the &lt;header&gt; section using the appropriate heading tags. (</a:t>
            </a:r>
            <a:r>
              <a:rPr lang="en-US" b="1" dirty="0"/>
              <a:t>Reminder!</a:t>
            </a:r>
            <a:r>
              <a:rPr lang="en-US" dirty="0"/>
              <a:t> &lt;head&gt; and &lt;header&gt; are two different tags</a:t>
            </a:r>
            <a:r>
              <a:rPr lang="en-US" dirty="0" smtClean="0"/>
              <a:t>.)</a:t>
            </a:r>
            <a:br>
              <a:rPr lang="en-US" dirty="0" smtClean="0"/>
            </a:br>
            <a:r>
              <a:rPr lang="en-US" dirty="0" smtClean="0"/>
              <a:t/>
            </a:r>
            <a:br>
              <a:rPr lang="en-US" dirty="0" smtClean="0"/>
            </a:br>
            <a:r>
              <a:rPr lang="en-US" dirty="0" smtClean="0"/>
              <a:t>2) In </a:t>
            </a:r>
            <a:r>
              <a:rPr lang="en-US" dirty="0"/>
              <a:t>the </a:t>
            </a:r>
            <a:r>
              <a:rPr lang="en-US" b="1" dirty="0"/>
              <a:t>About</a:t>
            </a:r>
            <a:r>
              <a:rPr lang="en-US" dirty="0"/>
              <a:t> section, add a heading and 2 paragraphs. Don't have content to add? Use placeholder text! See resources </a:t>
            </a:r>
            <a:r>
              <a:rPr lang="en-US" dirty="0" smtClean="0"/>
              <a:t>below</a:t>
            </a:r>
            <a:br>
              <a:rPr lang="en-US" dirty="0" smtClean="0"/>
            </a:br>
            <a:r>
              <a:rPr lang="en-US" dirty="0" smtClean="0"/>
              <a:t/>
            </a:r>
            <a:br>
              <a:rPr lang="en-US" dirty="0" smtClean="0"/>
            </a:br>
            <a:r>
              <a:rPr lang="en-US" dirty="0" smtClean="0"/>
              <a:t>3)In </a:t>
            </a:r>
            <a:r>
              <a:rPr lang="en-US" dirty="0"/>
              <a:t>the </a:t>
            </a:r>
            <a:r>
              <a:rPr lang="en-US" b="1" dirty="0"/>
              <a:t>Loves</a:t>
            </a:r>
            <a:r>
              <a:rPr lang="en-US" dirty="0"/>
              <a:t> section, add a heading and a </a:t>
            </a:r>
            <a:r>
              <a:rPr lang="en-US" dirty="0" smtClean="0"/>
              <a:t>paragraph.</a:t>
            </a:r>
            <a:br>
              <a:rPr lang="en-US" dirty="0" smtClean="0"/>
            </a:br>
            <a:r>
              <a:rPr lang="en-US" dirty="0" smtClean="0"/>
              <a:t/>
            </a:r>
            <a:br>
              <a:rPr lang="en-US" dirty="0" smtClean="0"/>
            </a:br>
            <a:r>
              <a:rPr lang="en-US" dirty="0" smtClean="0"/>
              <a:t>4)In </a:t>
            </a:r>
            <a:r>
              <a:rPr lang="en-US" dirty="0"/>
              <a:t>the </a:t>
            </a:r>
            <a:r>
              <a:rPr lang="en-US" b="1" dirty="0"/>
              <a:t>Footer</a:t>
            </a:r>
            <a:r>
              <a:rPr lang="en-US" dirty="0"/>
              <a:t>, add a heading.</a:t>
            </a:r>
          </a:p>
          <a:p>
            <a:endParaRPr lang="en-US" dirty="0"/>
          </a:p>
        </p:txBody>
      </p:sp>
    </p:spTree>
    <p:extLst>
      <p:ext uri="{BB962C8B-B14F-4D97-AF65-F5344CB8AC3E}">
        <p14:creationId xmlns:p14="http://schemas.microsoft.com/office/powerpoint/2010/main" val="1028507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Self-Closing Tags and Images</a:t>
            </a:r>
            <a:endParaRPr lang="en-US" dirty="0"/>
          </a:p>
        </p:txBody>
      </p:sp>
      <p:sp>
        <p:nvSpPr>
          <p:cNvPr id="3" name="Content Placeholder 2"/>
          <p:cNvSpPr>
            <a:spLocks noGrp="1"/>
          </p:cNvSpPr>
          <p:nvPr>
            <p:ph idx="1"/>
          </p:nvPr>
        </p:nvSpPr>
        <p:spPr/>
        <p:txBody>
          <a:bodyPr/>
          <a:lstStyle/>
          <a:p>
            <a:r>
              <a:rPr lang="en-US" dirty="0"/>
              <a:t>Self-closing tags don't format content or require a closing tag. They are used to embed objects onto the page; they </a:t>
            </a:r>
            <a:r>
              <a:rPr lang="en-US" i="1" dirty="0"/>
              <a:t>are</a:t>
            </a:r>
            <a:r>
              <a:rPr lang="en-US" dirty="0"/>
              <a:t> the content.</a:t>
            </a:r>
          </a:p>
          <a:p>
            <a:r>
              <a:rPr lang="en-US" dirty="0"/>
              <a:t>Images use a self-closing tag. It also requires a </a:t>
            </a:r>
            <a:r>
              <a:rPr lang="en-US" dirty="0" err="1"/>
              <a:t>src</a:t>
            </a:r>
            <a:r>
              <a:rPr lang="en-US" dirty="0"/>
              <a:t> </a:t>
            </a:r>
            <a:r>
              <a:rPr lang="en-US" i="1" dirty="0"/>
              <a:t>attribute</a:t>
            </a:r>
            <a:r>
              <a:rPr lang="en-US" dirty="0"/>
              <a:t> to tell the browser the location of the image file</a:t>
            </a:r>
            <a:r>
              <a:rPr lang="en-US" dirty="0" smtClean="0"/>
              <a:t>.</a:t>
            </a:r>
            <a:br>
              <a:rPr lang="en-US" dirty="0" smtClean="0"/>
            </a:br>
            <a:r>
              <a:rPr lang="en-US" dirty="0" smtClean="0"/>
              <a:t/>
            </a:r>
            <a:br>
              <a:rPr lang="en-US" dirty="0" smtClean="0"/>
            </a:br>
            <a:endParaRPr lang="en-US" dirty="0" smtClean="0"/>
          </a:p>
          <a:p>
            <a:r>
              <a:rPr lang="en-US" b="1" dirty="0"/>
              <a:t>alt</a:t>
            </a:r>
            <a:r>
              <a:rPr lang="en-US" dirty="0"/>
              <a:t> is another attribute that is added to images to provide </a:t>
            </a:r>
            <a:r>
              <a:rPr lang="en-US" i="1" dirty="0"/>
              <a:t>alternative </a:t>
            </a:r>
            <a:r>
              <a:rPr lang="en-US" i="1" dirty="0" smtClean="0"/>
              <a:t>text </a:t>
            </a:r>
            <a:r>
              <a:rPr lang="en-US" dirty="0" smtClean="0"/>
              <a:t>to </a:t>
            </a:r>
            <a:r>
              <a:rPr lang="en-US" dirty="0"/>
              <a:t>visually impaired web visitors using screen readers</a:t>
            </a:r>
            <a:r>
              <a:rPr lang="en-US" dirty="0" smtClean="0"/>
              <a:t>.</a:t>
            </a:r>
            <a:br>
              <a:rPr lang="en-US" dirty="0" smtClean="0"/>
            </a:br>
            <a:endParaRPr lang="en-US" dirty="0" smtClean="0"/>
          </a:p>
          <a:p>
            <a:r>
              <a:rPr lang="en-US" b="1" dirty="0"/>
              <a:t>Example of alt when image does not load:</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967" y="3980790"/>
            <a:ext cx="4409233" cy="4571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7" y="5132201"/>
            <a:ext cx="4625133" cy="3118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67" y="5901267"/>
            <a:ext cx="1790700" cy="812800"/>
          </a:xfrm>
          <a:prstGeom prst="rect">
            <a:avLst/>
          </a:prstGeom>
        </p:spPr>
      </p:pic>
    </p:spTree>
    <p:extLst>
      <p:ext uri="{BB962C8B-B14F-4D97-AF65-F5344CB8AC3E}">
        <p14:creationId xmlns:p14="http://schemas.microsoft.com/office/powerpoint/2010/main" val="1160073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1728" y="-4997"/>
            <a:ext cx="10415954" cy="1486537"/>
          </a:xfrm>
        </p:spPr>
        <p:txBody>
          <a:bodyPr/>
          <a:lstStyle/>
          <a:p>
            <a:r>
              <a:rPr lang="en-US" dirty="0" smtClean="0"/>
              <a:t>What we’ll be learning…</a:t>
            </a:r>
            <a:endParaRPr lang="en-US" dirty="0"/>
          </a:p>
        </p:txBody>
      </p:sp>
      <p:sp>
        <p:nvSpPr>
          <p:cNvPr id="4" name="Text Placeholder 3"/>
          <p:cNvSpPr>
            <a:spLocks noGrp="1"/>
          </p:cNvSpPr>
          <p:nvPr>
            <p:ph type="body" idx="11"/>
          </p:nvPr>
        </p:nvSpPr>
        <p:spPr>
          <a:xfrm>
            <a:off x="1139885" y="1740221"/>
            <a:ext cx="10422781" cy="3028362"/>
          </a:xfrm>
        </p:spPr>
        <p:txBody>
          <a:bodyPr/>
          <a:lstStyle/>
          <a:p>
            <a:pPr marL="342900" indent="-342900">
              <a:buFont typeface="Arial"/>
              <a:buChar char="•"/>
            </a:pPr>
            <a:r>
              <a:rPr lang="en-US" sz="3200" dirty="0"/>
              <a:t>Getting </a:t>
            </a:r>
            <a:r>
              <a:rPr lang="en-US" sz="3200" dirty="0" smtClean="0"/>
              <a:t>Started</a:t>
            </a:r>
            <a:endParaRPr lang="en-US" sz="3200" dirty="0"/>
          </a:p>
          <a:p>
            <a:pPr marL="342900" indent="-342900">
              <a:buFont typeface="Arial"/>
              <a:buChar char="•"/>
            </a:pPr>
            <a:r>
              <a:rPr lang="en-US" sz="3200" dirty="0"/>
              <a:t>Intro to HTML</a:t>
            </a:r>
          </a:p>
          <a:p>
            <a:pPr marL="342900" indent="-342900">
              <a:buFont typeface="Arial"/>
              <a:buChar char="•"/>
            </a:pPr>
            <a:r>
              <a:rPr lang="en-US" sz="3200" dirty="0"/>
              <a:t>Adding Content</a:t>
            </a:r>
          </a:p>
          <a:p>
            <a:pPr marL="342900" indent="-342900">
              <a:buFont typeface="Arial"/>
              <a:buChar char="•"/>
            </a:pPr>
            <a:r>
              <a:rPr lang="en-US" sz="3200" dirty="0"/>
              <a:t>Intro to CSS</a:t>
            </a:r>
          </a:p>
          <a:p>
            <a:pPr marL="342900" indent="-342900">
              <a:buFont typeface="Arial"/>
              <a:buChar char="•"/>
            </a:pPr>
            <a:r>
              <a:rPr lang="en-US" sz="3200" dirty="0"/>
              <a:t>The Box Model</a:t>
            </a:r>
          </a:p>
          <a:p>
            <a:pPr marL="342900" indent="-342900">
              <a:buFont typeface="Arial"/>
              <a:buChar char="•"/>
            </a:pPr>
            <a:r>
              <a:rPr lang="en-US" sz="3200" dirty="0"/>
              <a:t>Page layout</a:t>
            </a:r>
          </a:p>
          <a:p>
            <a:pPr marL="342900" indent="-342900">
              <a:buFont typeface="Arial"/>
              <a:buChar char="•"/>
            </a:pPr>
            <a:r>
              <a:rPr lang="en-US" sz="3200" dirty="0"/>
              <a:t>Border-radius</a:t>
            </a:r>
          </a:p>
          <a:p>
            <a:pPr marL="342900" indent="-342900">
              <a:buFont typeface="Arial"/>
              <a:buChar char="•"/>
            </a:pPr>
            <a:r>
              <a:rPr lang="en-US" sz="3200" dirty="0"/>
              <a:t>Pseudo class &amp; hover</a:t>
            </a:r>
          </a:p>
          <a:p>
            <a:pPr marL="342900" indent="-342900">
              <a:buFont typeface="Arial"/>
              <a:buChar char="•"/>
            </a:pPr>
            <a:r>
              <a:rPr lang="en-US" sz="3200" dirty="0"/>
              <a:t>Background imagines</a:t>
            </a:r>
          </a:p>
          <a:p>
            <a:pPr marL="342900" indent="-342900">
              <a:buFont typeface="Arial"/>
              <a:buChar char="•"/>
            </a:pPr>
            <a:r>
              <a:rPr lang="en-US" sz="3200" dirty="0"/>
              <a:t>Next steps</a:t>
            </a:r>
          </a:p>
          <a:p>
            <a:endParaRPr lang="en-US" dirty="0"/>
          </a:p>
        </p:txBody>
      </p:sp>
    </p:spTree>
    <p:extLst>
      <p:ext uri="{BB962C8B-B14F-4D97-AF65-F5344CB8AC3E}">
        <p14:creationId xmlns:p14="http://schemas.microsoft.com/office/powerpoint/2010/main" val="579083533"/>
      </p:ext>
    </p:extLst>
  </p:cSld>
  <p:clrMapOvr>
    <a:masterClrMapping/>
  </p:clrMapOvr>
  <p:transition xmlns:p14="http://schemas.microsoft.com/office/powerpoint/2010/mai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File Types</a:t>
            </a:r>
            <a:endParaRPr lang="en-US" dirty="0"/>
          </a:p>
        </p:txBody>
      </p:sp>
      <p:sp>
        <p:nvSpPr>
          <p:cNvPr id="3" name="Content Placeholder 2"/>
          <p:cNvSpPr>
            <a:spLocks noGrp="1"/>
          </p:cNvSpPr>
          <p:nvPr>
            <p:ph idx="1"/>
          </p:nvPr>
        </p:nvSpPr>
        <p:spPr/>
        <p:txBody>
          <a:bodyPr/>
          <a:lstStyle/>
          <a:p>
            <a:r>
              <a:rPr lang="en-US" b="1" dirty="0"/>
              <a:t>gif</a:t>
            </a:r>
            <a:r>
              <a:rPr lang="en-US" dirty="0"/>
              <a:t> - smaller file size when used for line art, charts, and images with minimal </a:t>
            </a:r>
            <a:r>
              <a:rPr lang="en-US" dirty="0" err="1"/>
              <a:t>colour</a:t>
            </a:r>
            <a:r>
              <a:rPr lang="en-US" dirty="0"/>
              <a:t> variation. (That's why animated gifs tend to look grainy but oh so fun!)</a:t>
            </a:r>
          </a:p>
          <a:p>
            <a:r>
              <a:rPr lang="en-US" b="1" dirty="0"/>
              <a:t>jpg</a:t>
            </a:r>
            <a:r>
              <a:rPr lang="en-US" dirty="0"/>
              <a:t> - smaller file size when used for photographs with lots of rich </a:t>
            </a:r>
            <a:r>
              <a:rPr lang="en-US" dirty="0" err="1"/>
              <a:t>colours</a:t>
            </a:r>
            <a:r>
              <a:rPr lang="en-US" dirty="0"/>
              <a:t> or gradients</a:t>
            </a:r>
          </a:p>
          <a:p>
            <a:r>
              <a:rPr lang="en-US" b="1" dirty="0" err="1"/>
              <a:t>png</a:t>
            </a:r>
            <a:r>
              <a:rPr lang="en-US" dirty="0"/>
              <a:t> - larger file size but has the best quality and is great for images with transparent backgrounds</a:t>
            </a:r>
          </a:p>
          <a:p>
            <a:r>
              <a:rPr lang="en-US" b="1" dirty="0" err="1"/>
              <a:t>svg</a:t>
            </a:r>
            <a:r>
              <a:rPr lang="en-US" dirty="0"/>
              <a:t> - XML-based vector image format for 2D graphics with support for interactivity and animation</a:t>
            </a:r>
          </a:p>
          <a:p>
            <a:endParaRPr lang="en-US" dirty="0"/>
          </a:p>
        </p:txBody>
      </p:sp>
    </p:spTree>
    <p:extLst>
      <p:ext uri="{BB962C8B-B14F-4D97-AF65-F5344CB8AC3E}">
        <p14:creationId xmlns:p14="http://schemas.microsoft.com/office/powerpoint/2010/main" val="800305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File Paths</a:t>
            </a:r>
            <a:endParaRPr lang="en-US" dirty="0"/>
          </a:p>
        </p:txBody>
      </p:sp>
      <p:sp>
        <p:nvSpPr>
          <p:cNvPr id="3" name="Content Placeholder 2"/>
          <p:cNvSpPr>
            <a:spLocks noGrp="1"/>
          </p:cNvSpPr>
          <p:nvPr>
            <p:ph idx="1"/>
          </p:nvPr>
        </p:nvSpPr>
        <p:spPr/>
        <p:txBody>
          <a:bodyPr/>
          <a:lstStyle/>
          <a:p>
            <a:r>
              <a:rPr lang="en-US" dirty="0"/>
              <a:t>It's best practice (but not required) to put image files into its own folder to keep the project files organized. Today's </a:t>
            </a:r>
            <a:r>
              <a:rPr lang="en-US" b="1" dirty="0"/>
              <a:t>project</a:t>
            </a:r>
            <a:r>
              <a:rPr lang="en-US" dirty="0"/>
              <a:t> directory already includes an </a:t>
            </a:r>
            <a:r>
              <a:rPr lang="en-US" b="1" dirty="0"/>
              <a:t>images</a:t>
            </a:r>
            <a:r>
              <a:rPr lang="en-US" dirty="0"/>
              <a:t> folder.</a:t>
            </a:r>
          </a:p>
          <a:p>
            <a:r>
              <a:rPr lang="en-US" dirty="0"/>
              <a:t>Since the images are not in the same folder as </a:t>
            </a:r>
            <a:r>
              <a:rPr lang="en-US" b="1" dirty="0" err="1"/>
              <a:t>index.html</a:t>
            </a:r>
            <a:r>
              <a:rPr lang="en-US" dirty="0"/>
              <a:t>, use a </a:t>
            </a:r>
            <a:r>
              <a:rPr lang="en-US" i="1" dirty="0" smtClean="0"/>
              <a:t>relative </a:t>
            </a:r>
            <a:r>
              <a:rPr lang="en-US" dirty="0" smtClean="0"/>
              <a:t>path </a:t>
            </a:r>
            <a:r>
              <a:rPr lang="en-US" dirty="0"/>
              <a:t>to link to the file</a:t>
            </a:r>
            <a:r>
              <a:rPr lang="en-US" dirty="0" smtClean="0"/>
              <a:t>.</a:t>
            </a:r>
            <a:br>
              <a:rPr lang="en-US" dirty="0" smtClean="0"/>
            </a:br>
            <a:r>
              <a:rPr lang="en-US" dirty="0" smtClean="0"/>
              <a:t/>
            </a:r>
            <a:br>
              <a:rPr lang="en-US" dirty="0" smtClean="0"/>
            </a:br>
            <a:endParaRPr lang="en-US" dirty="0"/>
          </a:p>
          <a:p>
            <a:r>
              <a:rPr lang="en-US" dirty="0"/>
              <a:t>The starting point (</a:t>
            </a:r>
            <a:r>
              <a:rPr lang="en-US" b="1" dirty="0" err="1"/>
              <a:t>index.html</a:t>
            </a:r>
            <a:r>
              <a:rPr lang="en-US" dirty="0"/>
              <a:t>), is outside of the </a:t>
            </a:r>
            <a:r>
              <a:rPr lang="en-US" b="1" dirty="0"/>
              <a:t>images</a:t>
            </a:r>
            <a:r>
              <a:rPr lang="en-US" dirty="0"/>
              <a:t> folder. The above example directs the browser to a folder named </a:t>
            </a:r>
            <a:r>
              <a:rPr lang="en-US" b="1" dirty="0"/>
              <a:t>images</a:t>
            </a:r>
            <a:r>
              <a:rPr lang="en-US" dirty="0"/>
              <a:t>, then the </a:t>
            </a:r>
            <a:r>
              <a:rPr lang="en-US" dirty="0" err="1"/>
              <a:t>filename,</a:t>
            </a:r>
            <a:r>
              <a:rPr lang="en-US" i="1" dirty="0" err="1"/>
              <a:t>including</a:t>
            </a:r>
            <a:r>
              <a:rPr lang="en-US" i="1" dirty="0"/>
              <a:t> the file extension</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4240979"/>
            <a:ext cx="3797300" cy="483420"/>
          </a:xfrm>
          <a:prstGeom prst="rect">
            <a:avLst/>
          </a:prstGeom>
        </p:spPr>
      </p:pic>
    </p:spTree>
    <p:extLst>
      <p:ext uri="{BB962C8B-B14F-4D97-AF65-F5344CB8AC3E}">
        <p14:creationId xmlns:p14="http://schemas.microsoft.com/office/powerpoint/2010/main" val="1601663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File Paths</a:t>
            </a:r>
            <a:endParaRPr lang="en-US" dirty="0"/>
          </a:p>
        </p:txBody>
      </p:sp>
      <p:sp>
        <p:nvSpPr>
          <p:cNvPr id="3" name="Content Placeholder 2"/>
          <p:cNvSpPr>
            <a:spLocks noGrp="1"/>
          </p:cNvSpPr>
          <p:nvPr>
            <p:ph idx="1"/>
          </p:nvPr>
        </p:nvSpPr>
        <p:spPr/>
        <p:txBody>
          <a:bodyPr/>
          <a:lstStyle/>
          <a:p>
            <a:r>
              <a:rPr lang="en-US" dirty="0"/>
              <a:t>If you have a folder in a folder, then add the subfolder into the path</a:t>
            </a:r>
            <a:r>
              <a:rPr lang="en-US" dirty="0" smtClean="0"/>
              <a:t>.</a:t>
            </a:r>
            <a:br>
              <a:rPr lang="en-US" dirty="0" smtClean="0"/>
            </a:br>
            <a:r>
              <a:rPr lang="en-US" dirty="0" smtClean="0"/>
              <a:t/>
            </a:r>
            <a:br>
              <a:rPr lang="en-US" dirty="0" smtClean="0"/>
            </a:br>
            <a:r>
              <a:rPr lang="en-US" dirty="0" smtClean="0"/>
              <a:t/>
            </a:r>
            <a:br>
              <a:rPr lang="en-US" dirty="0" smtClean="0"/>
            </a:br>
            <a:endParaRPr lang="en-US" dirty="0"/>
          </a:p>
          <a:p>
            <a:r>
              <a:rPr lang="en-US" dirty="0" smtClean="0"/>
              <a:t>If </a:t>
            </a:r>
            <a:r>
              <a:rPr lang="en-US" dirty="0"/>
              <a:t>your file extensions do not show by default, here </a:t>
            </a:r>
            <a:r>
              <a:rPr lang="en-US" dirty="0" smtClean="0"/>
              <a:t>are </a:t>
            </a:r>
            <a:r>
              <a:rPr lang="en-US" dirty="0"/>
              <a:t>instructions for </a:t>
            </a:r>
            <a:r>
              <a:rPr lang="en-US" dirty="0" err="1">
                <a:hlinkClick r:id="rId2"/>
              </a:rPr>
              <a:t>Mac</a:t>
            </a:r>
            <a:r>
              <a:rPr lang="en-US" dirty="0" err="1"/>
              <a:t>and</a:t>
            </a:r>
            <a:r>
              <a:rPr lang="en-US" dirty="0"/>
              <a:t> for </a:t>
            </a:r>
            <a:r>
              <a:rPr lang="en-US" dirty="0">
                <a:hlinkClick r:id="rId3"/>
              </a:rPr>
              <a:t>Windows</a:t>
            </a:r>
            <a:r>
              <a:rPr lang="en-US" dirty="0"/>
              <a:t>. </a:t>
            </a:r>
            <a:br>
              <a:rPr lang="en-US" dirty="0"/>
            </a:b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354" y="3070520"/>
            <a:ext cx="5803900" cy="625179"/>
          </a:xfrm>
          <a:prstGeom prst="rect">
            <a:avLst/>
          </a:prstGeom>
        </p:spPr>
      </p:pic>
    </p:spTree>
    <p:extLst>
      <p:ext uri="{BB962C8B-B14F-4D97-AF65-F5344CB8AC3E}">
        <p14:creationId xmlns:p14="http://schemas.microsoft.com/office/powerpoint/2010/main" val="1551604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Hyperlinks</a:t>
            </a:r>
            <a:endParaRPr lang="en-US" dirty="0"/>
          </a:p>
        </p:txBody>
      </p:sp>
      <p:sp>
        <p:nvSpPr>
          <p:cNvPr id="3" name="Content Placeholder 2"/>
          <p:cNvSpPr>
            <a:spLocks noGrp="1"/>
          </p:cNvSpPr>
          <p:nvPr>
            <p:ph idx="1"/>
          </p:nvPr>
        </p:nvSpPr>
        <p:spPr>
          <a:xfrm>
            <a:off x="1154954" y="2603499"/>
            <a:ext cx="9568464" cy="3921991"/>
          </a:xfrm>
        </p:spPr>
        <p:txBody>
          <a:bodyPr>
            <a:normAutofit/>
          </a:bodyPr>
          <a:lstStyle/>
          <a:p>
            <a:r>
              <a:rPr lang="en-US" dirty="0"/>
              <a:t>A hyperlink references data, such as a web document, that the reader can directly follow, usually by clicking or hovering.</a:t>
            </a:r>
          </a:p>
          <a:p>
            <a:r>
              <a:rPr lang="en-US" dirty="0"/>
              <a:t>Use the anchor tag, &lt;a&gt; to create the link. It also needs an </a:t>
            </a:r>
            <a:r>
              <a:rPr lang="en-US" dirty="0" err="1"/>
              <a:t>href</a:t>
            </a:r>
            <a:r>
              <a:rPr lang="en-US" dirty="0"/>
              <a:t> attribute to provide information for the location of the resource</a:t>
            </a:r>
            <a:r>
              <a:rPr lang="en-US" dirty="0" smtClean="0"/>
              <a:t>.</a:t>
            </a:r>
            <a:br>
              <a:rPr lang="en-US" dirty="0" smtClean="0"/>
            </a:br>
            <a:r>
              <a:rPr lang="en-US" dirty="0"/>
              <a:t> &lt;a </a:t>
            </a:r>
            <a:r>
              <a:rPr lang="en-US" dirty="0" err="1"/>
              <a:t>href</a:t>
            </a:r>
            <a:r>
              <a:rPr lang="en-US" dirty="0"/>
              <a:t>="http</a:t>
            </a:r>
            <a:r>
              <a:rPr lang="en-US" dirty="0" smtClean="0"/>
              <a:t>://</a:t>
            </a:r>
            <a:r>
              <a:rPr lang="en-US" dirty="0" err="1" smtClean="0"/>
              <a:t>salesforce.com</a:t>
            </a:r>
            <a:r>
              <a:rPr lang="en-US" dirty="0" smtClean="0"/>
              <a:t>"&gt;Salesforce&lt;/</a:t>
            </a:r>
            <a:r>
              <a:rPr lang="en-US" dirty="0"/>
              <a:t>a&gt;</a:t>
            </a:r>
          </a:p>
          <a:p>
            <a:r>
              <a:rPr lang="en-US" dirty="0"/>
              <a:t>To set the link to open in a new window, add a second attribute, target</a:t>
            </a:r>
            <a:r>
              <a:rPr lang="en-US" dirty="0" smtClean="0"/>
              <a:t>.</a:t>
            </a:r>
            <a:br>
              <a:rPr lang="en-US" dirty="0" smtClean="0"/>
            </a:br>
            <a:r>
              <a:rPr lang="en-US" dirty="0"/>
              <a:t> &lt;a </a:t>
            </a:r>
            <a:r>
              <a:rPr lang="en-US" dirty="0" err="1"/>
              <a:t>href</a:t>
            </a:r>
            <a:r>
              <a:rPr lang="en-US" dirty="0"/>
              <a:t>="http</a:t>
            </a:r>
            <a:r>
              <a:rPr lang="en-US" dirty="0" smtClean="0"/>
              <a:t>://</a:t>
            </a:r>
            <a:r>
              <a:rPr lang="en-US" dirty="0" err="1" smtClean="0"/>
              <a:t>salesforce.com</a:t>
            </a:r>
            <a:r>
              <a:rPr lang="en-US" dirty="0"/>
              <a:t>" target="_blank</a:t>
            </a:r>
            <a:r>
              <a:rPr lang="en-US" dirty="0" smtClean="0"/>
              <a:t>"&gt;Salesforce&lt;/</a:t>
            </a:r>
            <a:r>
              <a:rPr lang="en-US" dirty="0"/>
              <a:t>a&gt;</a:t>
            </a:r>
            <a:endParaRPr lang="en-US" dirty="0" smtClean="0"/>
          </a:p>
          <a:p>
            <a:r>
              <a:rPr lang="en-US" dirty="0" smtClean="0"/>
              <a:t>Here's </a:t>
            </a:r>
            <a:r>
              <a:rPr lang="en-US" dirty="0"/>
              <a:t>the syntax for an email </a:t>
            </a:r>
            <a:r>
              <a:rPr lang="en-US" dirty="0" smtClean="0"/>
              <a:t>link</a:t>
            </a:r>
            <a:r>
              <a:rPr lang="en-US" dirty="0"/>
              <a:t/>
            </a:r>
            <a:br>
              <a:rPr lang="en-US" dirty="0"/>
            </a:br>
            <a:r>
              <a:rPr lang="en-US" dirty="0"/>
              <a:t> &lt;a </a:t>
            </a:r>
            <a:r>
              <a:rPr lang="en-US" dirty="0" err="1"/>
              <a:t>href</a:t>
            </a:r>
            <a:r>
              <a:rPr lang="en-US" dirty="0"/>
              <a:t>="</a:t>
            </a:r>
            <a:r>
              <a:rPr lang="en-US" dirty="0" err="1"/>
              <a:t>mailto:hello@myemail.com</a:t>
            </a:r>
            <a:r>
              <a:rPr lang="en-US" dirty="0"/>
              <a:t>"&gt;</a:t>
            </a:r>
            <a:r>
              <a:rPr lang="en-US" dirty="0" err="1"/>
              <a:t>hello@myemail.com</a:t>
            </a:r>
            <a:r>
              <a:rPr lang="en-US" dirty="0"/>
              <a:t>&lt;/a&gt; </a:t>
            </a:r>
            <a:br>
              <a:rPr lang="en-US" dirty="0"/>
            </a:br>
            <a:endParaRPr lang="en-US" dirty="0"/>
          </a:p>
        </p:txBody>
      </p:sp>
    </p:spTree>
    <p:extLst>
      <p:ext uri="{BB962C8B-B14F-4D97-AF65-F5344CB8AC3E}">
        <p14:creationId xmlns:p14="http://schemas.microsoft.com/office/powerpoint/2010/main" val="1846977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559" y="807413"/>
            <a:ext cx="10046447" cy="706964"/>
          </a:xfrm>
        </p:spPr>
        <p:txBody>
          <a:bodyPr/>
          <a:lstStyle/>
          <a:p>
            <a:r>
              <a:rPr lang="en-US" dirty="0" smtClean="0"/>
              <a:t>Exercise #4: Add Links </a:t>
            </a:r>
            <a:r>
              <a:rPr lang="en-US" smtClean="0"/>
              <a:t>and Images (15 Mins) </a:t>
            </a:r>
            <a:endParaRPr lang="en-US" dirty="0"/>
          </a:p>
        </p:txBody>
      </p:sp>
      <p:sp>
        <p:nvSpPr>
          <p:cNvPr id="3" name="Content Placeholder 2"/>
          <p:cNvSpPr>
            <a:spLocks noGrp="1"/>
          </p:cNvSpPr>
          <p:nvPr>
            <p:ph idx="1"/>
          </p:nvPr>
        </p:nvSpPr>
        <p:spPr/>
        <p:txBody>
          <a:bodyPr>
            <a:normAutofit fontScale="55000" lnSpcReduction="20000"/>
          </a:bodyPr>
          <a:lstStyle/>
          <a:p>
            <a:r>
              <a:rPr lang="en-US" b="1" cap="all" dirty="0"/>
              <a:t>EXERCISE #4: ADD LINKS AND IMAGES (15MINS)</a:t>
            </a:r>
          </a:p>
          <a:p>
            <a:r>
              <a:rPr lang="en-US" dirty="0"/>
              <a:t>Add a profile image.</a:t>
            </a:r>
          </a:p>
          <a:p>
            <a:r>
              <a:rPr lang="en-US" dirty="0"/>
              <a:t>Add three or four images to your "Loves" section.</a:t>
            </a:r>
          </a:p>
          <a:p>
            <a:r>
              <a:rPr lang="en-US" dirty="0"/>
              <a:t>Add an email link in the footer.</a:t>
            </a:r>
          </a:p>
          <a:p>
            <a:r>
              <a:rPr lang="en-US" dirty="0"/>
              <a:t>Add the social links to the Footer/Contact section.</a:t>
            </a:r>
          </a:p>
          <a:p>
            <a:pPr lvl="1"/>
            <a:r>
              <a:rPr lang="en-US" dirty="0"/>
              <a:t>use the sample images in the </a:t>
            </a:r>
            <a:r>
              <a:rPr lang="en-US" b="1" dirty="0"/>
              <a:t>project &gt; images </a:t>
            </a:r>
            <a:r>
              <a:rPr lang="en-US" dirty="0"/>
              <a:t>folder</a:t>
            </a:r>
          </a:p>
          <a:p>
            <a:pPr lvl="1"/>
            <a:r>
              <a:rPr lang="en-US" dirty="0"/>
              <a:t>use your own images</a:t>
            </a:r>
          </a:p>
          <a:p>
            <a:pPr lvl="1"/>
            <a:r>
              <a:rPr lang="en-US" dirty="0"/>
              <a:t>make the images into links</a:t>
            </a:r>
          </a:p>
          <a:p>
            <a:pPr lvl="1"/>
            <a:r>
              <a:rPr lang="en-US" dirty="0"/>
              <a:t>use text links if you don't want to use an image</a:t>
            </a:r>
          </a:p>
          <a:p>
            <a:r>
              <a:rPr lang="en-US" b="1" dirty="0" smtClean="0"/>
              <a:t>Bonus </a:t>
            </a:r>
            <a:r>
              <a:rPr lang="en-US" b="1" dirty="0"/>
              <a:t>exercise</a:t>
            </a:r>
            <a:r>
              <a:rPr lang="en-US" dirty="0"/>
              <a:t/>
            </a:r>
            <a:br>
              <a:rPr lang="en-US" dirty="0"/>
            </a:br>
            <a:r>
              <a:rPr lang="en-US" dirty="0"/>
              <a:t>Square images are better for the Part 2 exercises. You can crop and resize them using this free </a:t>
            </a:r>
            <a:r>
              <a:rPr lang="en-US" dirty="0" err="1"/>
              <a:t>tool,</a:t>
            </a:r>
            <a:r>
              <a:rPr lang="en-US" dirty="0" err="1">
                <a:hlinkClick r:id="rId3"/>
              </a:rPr>
              <a:t>Pixlr</a:t>
            </a:r>
            <a:r>
              <a:rPr lang="en-US" dirty="0"/>
              <a:t>. Between 200px - 400px is best.</a:t>
            </a:r>
          </a:p>
          <a:p>
            <a:r>
              <a:rPr lang="en-US" dirty="0"/>
              <a:t>That's it! That's all the HTML you'll need for today's project!</a:t>
            </a:r>
          </a:p>
          <a:p>
            <a:endParaRPr lang="en-US" dirty="0"/>
          </a:p>
        </p:txBody>
      </p:sp>
    </p:spTree>
    <p:extLst>
      <p:ext uri="{BB962C8B-B14F-4D97-AF65-F5344CB8AC3E}">
        <p14:creationId xmlns:p14="http://schemas.microsoft.com/office/powerpoint/2010/main" val="185588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 TO CSS</a:t>
            </a:r>
            <a:endParaRPr lang="en-US" dirty="0"/>
          </a:p>
        </p:txBody>
      </p:sp>
      <p:sp>
        <p:nvSpPr>
          <p:cNvPr id="3" name="Subtitle 2"/>
          <p:cNvSpPr>
            <a:spLocks noGrp="1"/>
          </p:cNvSpPr>
          <p:nvPr>
            <p:ph type="subTitle" idx="1"/>
          </p:nvPr>
        </p:nvSpPr>
        <p:spPr/>
        <p:txBody>
          <a:bodyPr>
            <a:normAutofit/>
          </a:bodyPr>
          <a:lstStyle/>
          <a:p>
            <a:r>
              <a:rPr lang="en-US" dirty="0" smtClean="0"/>
              <a:t>Cascading Style Sheets</a:t>
            </a:r>
          </a:p>
          <a:p>
            <a:endParaRPr lang="en-US" dirty="0" smtClean="0"/>
          </a:p>
          <a:p>
            <a:endParaRPr lang="en-US" dirty="0"/>
          </a:p>
        </p:txBody>
      </p:sp>
    </p:spTree>
    <p:extLst>
      <p:ext uri="{BB962C8B-B14F-4D97-AF65-F5344CB8AC3E}">
        <p14:creationId xmlns:p14="http://schemas.microsoft.com/office/powerpoint/2010/main" val="1059079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The Presentation Layer</a:t>
            </a:r>
            <a:endParaRPr lang="en-US" dirty="0"/>
          </a:p>
        </p:txBody>
      </p:sp>
      <p:sp>
        <p:nvSpPr>
          <p:cNvPr id="3" name="Content Placeholder 2"/>
          <p:cNvSpPr>
            <a:spLocks noGrp="1"/>
          </p:cNvSpPr>
          <p:nvPr>
            <p:ph idx="1"/>
          </p:nvPr>
        </p:nvSpPr>
        <p:spPr/>
        <p:txBody>
          <a:bodyPr/>
          <a:lstStyle/>
          <a:p>
            <a:r>
              <a:rPr lang="en-US" dirty="0"/>
              <a:t>different language from HTML</a:t>
            </a:r>
          </a:p>
          <a:p>
            <a:r>
              <a:rPr lang="en-US" dirty="0"/>
              <a:t>stylesheet language with its own syntax rules</a:t>
            </a:r>
          </a:p>
          <a:p>
            <a:r>
              <a:rPr lang="en-US" dirty="0"/>
              <a:t>used to separate content (HTML) from presentation (CSS)</a:t>
            </a:r>
          </a:p>
          <a:p>
            <a:r>
              <a:rPr lang="en-US" dirty="0"/>
              <a:t>stylesheet contains a list of rules</a:t>
            </a:r>
          </a:p>
          <a:p>
            <a:r>
              <a:rPr lang="en-US" dirty="0"/>
              <a:t>CSS requires these symbols: curly brackets</a:t>
            </a:r>
            <a:r>
              <a:rPr lang="en-US" b="1" dirty="0"/>
              <a:t> { }, </a:t>
            </a:r>
            <a:r>
              <a:rPr lang="en-US" dirty="0"/>
              <a:t>colon</a:t>
            </a:r>
            <a:r>
              <a:rPr lang="en-US" b="1" dirty="0"/>
              <a:t> :</a:t>
            </a:r>
            <a:r>
              <a:rPr lang="en-US" dirty="0"/>
              <a:t>, semi-colon</a:t>
            </a:r>
            <a:r>
              <a:rPr lang="en-US" b="1" dirty="0"/>
              <a:t> ;</a:t>
            </a:r>
          </a:p>
          <a:p>
            <a:endParaRPr lang="en-US" dirty="0"/>
          </a:p>
        </p:txBody>
      </p:sp>
      <p:pic>
        <p:nvPicPr>
          <p:cNvPr id="5" name="Picture 4"/>
          <p:cNvPicPr>
            <a:picLocks noChangeAspect="1"/>
          </p:cNvPicPr>
          <p:nvPr/>
        </p:nvPicPr>
        <p:blipFill>
          <a:blip r:embed="rId2"/>
          <a:stretch>
            <a:fillRect/>
          </a:stretch>
        </p:blipFill>
        <p:spPr>
          <a:xfrm>
            <a:off x="1520041" y="4655127"/>
            <a:ext cx="4310902" cy="2050034"/>
          </a:xfrm>
          <a:prstGeom prst="rect">
            <a:avLst/>
          </a:prstGeom>
        </p:spPr>
      </p:pic>
    </p:spTree>
    <p:extLst>
      <p:ext uri="{BB962C8B-B14F-4D97-AF65-F5344CB8AC3E}">
        <p14:creationId xmlns:p14="http://schemas.microsoft.com/office/powerpoint/2010/main" val="585845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Syntax &amp; Terminology</a:t>
            </a:r>
            <a:endParaRPr lang="en-US" dirty="0"/>
          </a:p>
        </p:txBody>
      </p:sp>
      <p:sp>
        <p:nvSpPr>
          <p:cNvPr id="3" name="Content Placeholder 2"/>
          <p:cNvSpPr>
            <a:spLocks noGrp="1"/>
          </p:cNvSpPr>
          <p:nvPr>
            <p:ph idx="1"/>
          </p:nvPr>
        </p:nvSpPr>
        <p:spPr/>
        <p:txBody>
          <a:bodyPr/>
          <a:lstStyle/>
          <a:p>
            <a:r>
              <a:rPr lang="en-US" b="1" dirty="0"/>
              <a:t>Selectors:</a:t>
            </a:r>
            <a:r>
              <a:rPr lang="en-US" dirty="0"/>
              <a:t> determines which HTML element(s) to apply the styles to.</a:t>
            </a:r>
            <a:br>
              <a:rPr lang="en-US" dirty="0"/>
            </a:br>
            <a:r>
              <a:rPr lang="en-US" b="1" dirty="0"/>
              <a:t>Declarations:</a:t>
            </a:r>
            <a:r>
              <a:rPr lang="en-US" dirty="0"/>
              <a:t> style rules written in </a:t>
            </a:r>
            <a:r>
              <a:rPr lang="en-US" dirty="0" err="1"/>
              <a:t>property:value</a:t>
            </a:r>
            <a:r>
              <a:rPr lang="en-US" dirty="0"/>
              <a:t> pairs, are wrapped by curly brackets { } and must end with a semi-colon </a:t>
            </a:r>
            <a:r>
              <a:rPr lang="en-US" dirty="0" smtClean="0"/>
              <a: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b="1" dirty="0"/>
              <a:t>Properties</a:t>
            </a:r>
            <a:r>
              <a:rPr lang="en-US" dirty="0"/>
              <a:t> determine the </a:t>
            </a:r>
            <a:r>
              <a:rPr lang="en-US" i="1" dirty="0"/>
              <a:t>type</a:t>
            </a:r>
            <a:r>
              <a:rPr lang="en-US" dirty="0"/>
              <a:t> of style to be applied (e.g. color). </a:t>
            </a:r>
            <a:r>
              <a:rPr lang="en-US" b="1" dirty="0"/>
              <a:t>Values</a:t>
            </a:r>
            <a:r>
              <a:rPr lang="en-US" dirty="0"/>
              <a:t> are specific to the property (red).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391" y="3595299"/>
            <a:ext cx="1901206" cy="8497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149" y="5362623"/>
            <a:ext cx="2018448" cy="1055584"/>
          </a:xfrm>
          <a:prstGeom prst="rect">
            <a:avLst/>
          </a:prstGeom>
        </p:spPr>
      </p:pic>
    </p:spTree>
    <p:extLst>
      <p:ext uri="{BB962C8B-B14F-4D97-AF65-F5344CB8AC3E}">
        <p14:creationId xmlns:p14="http://schemas.microsoft.com/office/powerpoint/2010/main" val="97917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CSS Declarations</a:t>
            </a:r>
            <a:endParaRPr lang="en-US" dirty="0"/>
          </a:p>
        </p:txBody>
      </p:sp>
      <p:sp>
        <p:nvSpPr>
          <p:cNvPr id="3" name="Content Placeholder 2"/>
          <p:cNvSpPr>
            <a:spLocks noGrp="1"/>
          </p:cNvSpPr>
          <p:nvPr>
            <p:ph idx="1"/>
          </p:nvPr>
        </p:nvSpPr>
        <p:spPr/>
        <p:txBody>
          <a:bodyPr/>
          <a:lstStyle/>
          <a:p>
            <a:r>
              <a:rPr lang="en-US" dirty="0"/>
              <a:t>Multiple declarations can be added to one selector. Just be sure to end each declaration with a semi-colon and write them on a separate line for readability</a:t>
            </a:r>
            <a:r>
              <a:rPr lang="en-US" dirty="0" smtClean="0"/>
              <a: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a:t>There are many, many CSS properties. New ones are added as old ones being retired (deprecated). It's good to have a few resources on hand.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223" y="3623665"/>
            <a:ext cx="4383314" cy="1151865"/>
          </a:xfrm>
          <a:prstGeom prst="rect">
            <a:avLst/>
          </a:prstGeom>
        </p:spPr>
      </p:pic>
    </p:spTree>
    <p:extLst>
      <p:ext uri="{BB962C8B-B14F-4D97-AF65-F5344CB8AC3E}">
        <p14:creationId xmlns:p14="http://schemas.microsoft.com/office/powerpoint/2010/main" val="561506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Selecting an Element</a:t>
            </a:r>
            <a:endParaRPr lang="en-US" dirty="0"/>
          </a:p>
        </p:txBody>
      </p:sp>
      <p:sp>
        <p:nvSpPr>
          <p:cNvPr id="3" name="Content Placeholder 2"/>
          <p:cNvSpPr>
            <a:spLocks noGrp="1"/>
          </p:cNvSpPr>
          <p:nvPr>
            <p:ph idx="1"/>
          </p:nvPr>
        </p:nvSpPr>
        <p:spPr/>
        <p:txBody>
          <a:bodyPr/>
          <a:lstStyle/>
          <a:p>
            <a:r>
              <a:rPr lang="en-US" dirty="0"/>
              <a:t>Using the HTML example below, change the “selector” to apply the </a:t>
            </a:r>
            <a:r>
              <a:rPr lang="en-US" dirty="0" smtClean="0"/>
              <a:t>instructions in </a:t>
            </a:r>
            <a:r>
              <a:rPr lang="en-US" dirty="0"/>
              <a:t>the </a:t>
            </a:r>
            <a:r>
              <a:rPr lang="en-US" dirty="0" smtClean="0"/>
              <a:t>comments</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283" y="3330353"/>
            <a:ext cx="4397005" cy="10854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283" y="4512531"/>
            <a:ext cx="5664200" cy="2032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676" y="4690331"/>
            <a:ext cx="4660900" cy="1676400"/>
          </a:xfrm>
          <a:prstGeom prst="rect">
            <a:avLst/>
          </a:prstGeom>
        </p:spPr>
      </p:pic>
    </p:spTree>
    <p:extLst>
      <p:ext uri="{BB962C8B-B14F-4D97-AF65-F5344CB8AC3E}">
        <p14:creationId xmlns:p14="http://schemas.microsoft.com/office/powerpoint/2010/main" val="1249212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Started</a:t>
            </a:r>
            <a:endParaRPr lang="en-US" dirty="0"/>
          </a:p>
        </p:txBody>
      </p:sp>
      <p:sp>
        <p:nvSpPr>
          <p:cNvPr id="3" name="Subtitle 2"/>
          <p:cNvSpPr>
            <a:spLocks noGrp="1"/>
          </p:cNvSpPr>
          <p:nvPr>
            <p:ph type="subTitle" idx="1"/>
          </p:nvPr>
        </p:nvSpPr>
        <p:spPr/>
        <p:txBody>
          <a:bodyPr>
            <a:normAutofit/>
          </a:bodyPr>
          <a:lstStyle/>
          <a:p>
            <a:r>
              <a:rPr lang="en-US" dirty="0" smtClean="0"/>
              <a:t>The Web Browser &amp; HTML</a:t>
            </a:r>
          </a:p>
          <a:p>
            <a:endParaRPr lang="en-US" dirty="0"/>
          </a:p>
        </p:txBody>
      </p:sp>
    </p:spTree>
    <p:extLst>
      <p:ext uri="{BB962C8B-B14F-4D97-AF65-F5344CB8AC3E}">
        <p14:creationId xmlns:p14="http://schemas.microsoft.com/office/powerpoint/2010/main" val="2140189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Referencing CSS</a:t>
            </a:r>
            <a:endParaRPr lang="en-US" dirty="0"/>
          </a:p>
        </p:txBody>
      </p:sp>
      <p:sp>
        <p:nvSpPr>
          <p:cNvPr id="3" name="Content Placeholder 2"/>
          <p:cNvSpPr>
            <a:spLocks noGrp="1"/>
          </p:cNvSpPr>
          <p:nvPr>
            <p:ph idx="1"/>
          </p:nvPr>
        </p:nvSpPr>
        <p:spPr/>
        <p:txBody>
          <a:bodyPr>
            <a:normAutofit lnSpcReduction="10000"/>
          </a:bodyPr>
          <a:lstStyle/>
          <a:p>
            <a:r>
              <a:rPr lang="en-US" dirty="0"/>
              <a:t>Today, we'll be creating a separate style sheet file for the CSS. To create a stylesheet, just name the file with a </a:t>
            </a:r>
            <a:r>
              <a:rPr lang="en-US" b="1" dirty="0"/>
              <a:t>.</a:t>
            </a:r>
            <a:r>
              <a:rPr lang="en-US" b="1" dirty="0" err="1"/>
              <a:t>css</a:t>
            </a:r>
            <a:r>
              <a:rPr lang="en-US" b="1" dirty="0"/>
              <a:t> </a:t>
            </a:r>
            <a:r>
              <a:rPr lang="en-US" dirty="0"/>
              <a:t>file extension.</a:t>
            </a:r>
          </a:p>
          <a:p>
            <a:r>
              <a:rPr lang="en-US" dirty="0"/>
              <a:t>The style sheet is then referenced within the </a:t>
            </a:r>
            <a:r>
              <a:rPr lang="en-US" b="1" dirty="0"/>
              <a:t>&lt;head&gt;</a:t>
            </a:r>
            <a:r>
              <a:rPr lang="en-US" dirty="0"/>
              <a:t> of the HTML document (different tag from </a:t>
            </a:r>
            <a:r>
              <a:rPr lang="en-US" b="1" dirty="0"/>
              <a:t>&lt;header&gt;).</a:t>
            </a:r>
          </a:p>
          <a:p>
            <a:r>
              <a:rPr lang="en-US" dirty="0"/>
              <a:t>Use </a:t>
            </a:r>
            <a:r>
              <a:rPr lang="en-US" b="1" dirty="0"/>
              <a:t>&lt;link&gt;</a:t>
            </a:r>
            <a:r>
              <a:rPr lang="en-US" dirty="0"/>
              <a:t> tag and two </a:t>
            </a:r>
            <a:r>
              <a:rPr lang="en-US" i="1" dirty="0"/>
              <a:t>attributes</a:t>
            </a:r>
            <a:r>
              <a:rPr lang="en-US" dirty="0"/>
              <a:t>,</a:t>
            </a:r>
            <a:r>
              <a:rPr lang="en-US" b="1" dirty="0"/>
              <a:t> </a:t>
            </a:r>
            <a:r>
              <a:rPr lang="en-US" b="1" dirty="0" err="1"/>
              <a:t>rel</a:t>
            </a:r>
            <a:r>
              <a:rPr lang="en-US" b="1" dirty="0"/>
              <a:t> </a:t>
            </a:r>
            <a:r>
              <a:rPr lang="en-US" dirty="0"/>
              <a:t>and </a:t>
            </a:r>
            <a:r>
              <a:rPr lang="en-US" dirty="0" smtClean="0"/>
              <a:t>.</a:t>
            </a:r>
            <a:br>
              <a:rPr lang="en-US" dirty="0" smtClean="0"/>
            </a:br>
            <a:r>
              <a:rPr lang="en-US" dirty="0" smtClean="0"/>
              <a:t/>
            </a:r>
            <a:br>
              <a:rPr lang="en-US" dirty="0" smtClean="0"/>
            </a:br>
            <a:r>
              <a:rPr lang="en-US" dirty="0" smtClean="0"/>
              <a:t/>
            </a:r>
            <a:br>
              <a:rPr lang="en-US" dirty="0" smtClean="0"/>
            </a:br>
            <a:endParaRPr lang="en-US" dirty="0"/>
          </a:p>
          <a:p>
            <a:r>
              <a:rPr lang="en-US" dirty="0"/>
              <a:t>Though not required, </a:t>
            </a:r>
            <a:r>
              <a:rPr lang="en-US" dirty="0" err="1"/>
              <a:t>css</a:t>
            </a:r>
            <a:r>
              <a:rPr lang="en-US" dirty="0"/>
              <a:t> files are often saved in a separate folder for organization, just like images.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163" y="4334493"/>
            <a:ext cx="4085643" cy="836633"/>
          </a:xfrm>
          <a:prstGeom prst="rect">
            <a:avLst/>
          </a:prstGeom>
        </p:spPr>
      </p:pic>
    </p:spTree>
    <p:extLst>
      <p:ext uri="{BB962C8B-B14F-4D97-AF65-F5344CB8AC3E}">
        <p14:creationId xmlns:p14="http://schemas.microsoft.com/office/powerpoint/2010/main" val="385846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Class Exercise: Create Your Project’s CSS File</a:t>
            </a:r>
            <a:endParaRPr lang="en-US" dirty="0"/>
          </a:p>
        </p:txBody>
      </p:sp>
      <p:sp>
        <p:nvSpPr>
          <p:cNvPr id="3" name="Content Placeholder 2"/>
          <p:cNvSpPr>
            <a:spLocks noGrp="1"/>
          </p:cNvSpPr>
          <p:nvPr>
            <p:ph idx="1"/>
          </p:nvPr>
        </p:nvSpPr>
        <p:spPr>
          <a:xfrm>
            <a:off x="1154954" y="2318491"/>
            <a:ext cx="9509088" cy="4248563"/>
          </a:xfrm>
        </p:spPr>
        <p:txBody>
          <a:bodyPr/>
          <a:lstStyle/>
          <a:p>
            <a:r>
              <a:rPr lang="en-US" dirty="0" smtClean="0"/>
              <a:t>1) In </a:t>
            </a:r>
            <a:r>
              <a:rPr lang="en-US" dirty="0"/>
              <a:t>the text editor, create a new CSS file by selecting </a:t>
            </a:r>
            <a:r>
              <a:rPr lang="en-US" b="1" dirty="0"/>
              <a:t>File &gt; New File</a:t>
            </a:r>
            <a:r>
              <a:rPr lang="en-US" dirty="0"/>
              <a:t>.</a:t>
            </a:r>
          </a:p>
          <a:p>
            <a:r>
              <a:rPr lang="en-US" dirty="0" smtClean="0"/>
              <a:t>2) Name </a:t>
            </a:r>
            <a:r>
              <a:rPr lang="en-US" dirty="0"/>
              <a:t>it </a:t>
            </a:r>
            <a:r>
              <a:rPr lang="en-US" b="1" dirty="0" err="1"/>
              <a:t>styles.css</a:t>
            </a:r>
            <a:r>
              <a:rPr lang="en-US" dirty="0"/>
              <a:t> and save it to the </a:t>
            </a:r>
            <a:r>
              <a:rPr lang="en-US" b="1" dirty="0" err="1"/>
              <a:t>css</a:t>
            </a:r>
            <a:r>
              <a:rPr lang="en-US" dirty="0"/>
              <a:t> folder (already included in </a:t>
            </a:r>
            <a:r>
              <a:rPr lang="en-US" dirty="0" err="1"/>
              <a:t>your</a:t>
            </a:r>
            <a:r>
              <a:rPr lang="en-US" b="1" dirty="0" err="1"/>
              <a:t>project</a:t>
            </a:r>
            <a:r>
              <a:rPr lang="en-US" dirty="0"/>
              <a:t> folder).</a:t>
            </a:r>
            <a:br>
              <a:rPr lang="en-US" dirty="0"/>
            </a:br>
            <a:r>
              <a:rPr lang="en-US" dirty="0"/>
              <a:t>You can name the file anything but it's best to choose a name that describes the file content.</a:t>
            </a:r>
            <a:br>
              <a:rPr lang="en-US" dirty="0"/>
            </a:br>
            <a:r>
              <a:rPr lang="en-US" dirty="0"/>
              <a:t>(i.e. </a:t>
            </a:r>
            <a:r>
              <a:rPr lang="en-US" dirty="0" err="1"/>
              <a:t>styles.css</a:t>
            </a:r>
            <a:r>
              <a:rPr lang="en-US" dirty="0"/>
              <a:t>, </a:t>
            </a:r>
            <a:r>
              <a:rPr lang="en-US" dirty="0" err="1"/>
              <a:t>global.css</a:t>
            </a:r>
            <a:r>
              <a:rPr lang="en-US" dirty="0"/>
              <a:t>, </a:t>
            </a:r>
            <a:r>
              <a:rPr lang="en-US" dirty="0" err="1"/>
              <a:t>custom.css</a:t>
            </a:r>
            <a:r>
              <a:rPr lang="en-US" dirty="0"/>
              <a:t>, project-</a:t>
            </a:r>
            <a:r>
              <a:rPr lang="en-US" dirty="0" err="1"/>
              <a:t>name.css</a:t>
            </a:r>
            <a:r>
              <a:rPr lang="en-US" dirty="0"/>
              <a:t>, </a:t>
            </a:r>
            <a:r>
              <a:rPr lang="en-US" dirty="0" err="1"/>
              <a:t>etc</a:t>
            </a:r>
            <a:r>
              <a:rPr lang="en-US" dirty="0"/>
              <a:t>)</a:t>
            </a:r>
          </a:p>
          <a:p>
            <a:r>
              <a:rPr lang="en-US" dirty="0" smtClean="0"/>
              <a:t>3) Then</a:t>
            </a:r>
            <a:r>
              <a:rPr lang="en-US" dirty="0"/>
              <a:t>, reference it in </a:t>
            </a:r>
            <a:r>
              <a:rPr lang="en-US" b="1" dirty="0" err="1"/>
              <a:t>index.html</a:t>
            </a:r>
            <a:r>
              <a:rPr lang="en-US" dirty="0"/>
              <a:t>. </a:t>
            </a:r>
            <a:r>
              <a:rPr lang="en-US" b="1" dirty="0"/>
              <a:t>Pro tip!</a:t>
            </a:r>
            <a:r>
              <a:rPr lang="en-US" dirty="0"/>
              <a:t> Type link and press tab</a:t>
            </a:r>
            <a:r>
              <a:rPr lang="en-US" dirty="0" smtClean="0"/>
              <a:t>!</a:t>
            </a:r>
            <a:br>
              <a:rPr lang="en-US" dirty="0" smtClean="0"/>
            </a:br>
            <a:r>
              <a:rPr lang="en-US" dirty="0" smtClean="0"/>
              <a:t/>
            </a:r>
            <a:br>
              <a:rPr lang="en-US" dirty="0" smtClean="0"/>
            </a:br>
            <a:r>
              <a:rPr lang="en-US" dirty="0"/>
              <a:t/>
            </a:r>
            <a:br>
              <a:rPr lang="en-US" dirty="0"/>
            </a:br>
            <a:endParaRPr lang="en-US" dirty="0"/>
          </a:p>
          <a:p>
            <a:r>
              <a:rPr lang="en-US" dirty="0" smtClean="0"/>
              <a:t>4) </a:t>
            </a:r>
            <a:r>
              <a:rPr lang="en-US" dirty="0"/>
              <a:t>Run a test by adding a background color to the viewport (body).</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469" y="4672170"/>
            <a:ext cx="3871191" cy="6494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469" y="5839780"/>
            <a:ext cx="2368468" cy="727274"/>
          </a:xfrm>
          <a:prstGeom prst="rect">
            <a:avLst/>
          </a:prstGeom>
        </p:spPr>
      </p:pic>
    </p:spTree>
    <p:extLst>
      <p:ext uri="{BB962C8B-B14F-4D97-AF65-F5344CB8AC3E}">
        <p14:creationId xmlns:p14="http://schemas.microsoft.com/office/powerpoint/2010/main" val="1107585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CSS COLOURS &amp; TYPOGRAPHY</a:t>
            </a:r>
            <a:endParaRPr lang="en-US" dirty="0"/>
          </a:p>
        </p:txBody>
      </p:sp>
      <p:sp>
        <p:nvSpPr>
          <p:cNvPr id="3" name="Subtitle 2"/>
          <p:cNvSpPr>
            <a:spLocks noGrp="1"/>
          </p:cNvSpPr>
          <p:nvPr>
            <p:ph type="subTitle" idx="1"/>
          </p:nvPr>
        </p:nvSpPr>
        <p:spPr/>
        <p:txBody>
          <a:bodyPr>
            <a:normAutofit/>
          </a:bodyPr>
          <a:lstStyle/>
          <a:p>
            <a:endParaRPr lang="en-US" dirty="0" smtClean="0"/>
          </a:p>
          <a:p>
            <a:endParaRPr lang="en-US" dirty="0"/>
          </a:p>
        </p:txBody>
      </p:sp>
    </p:spTree>
    <p:extLst>
      <p:ext uri="{BB962C8B-B14F-4D97-AF65-F5344CB8AC3E}">
        <p14:creationId xmlns:p14="http://schemas.microsoft.com/office/powerpoint/2010/main" val="826297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009294"/>
            <a:ext cx="8761413" cy="706964"/>
          </a:xfrm>
        </p:spPr>
        <p:txBody>
          <a:bodyPr/>
          <a:lstStyle/>
          <a:p>
            <a:r>
              <a:rPr lang="en-US" dirty="0" smtClean="0"/>
              <a:t>CSS </a:t>
            </a:r>
            <a:r>
              <a:rPr lang="en-US" dirty="0" err="1" smtClean="0"/>
              <a:t>Colours</a:t>
            </a:r>
            <a:endParaRPr lang="en-US" dirty="0"/>
          </a:p>
        </p:txBody>
      </p:sp>
      <p:sp>
        <p:nvSpPr>
          <p:cNvPr id="3" name="Content Placeholder 2"/>
          <p:cNvSpPr>
            <a:spLocks noGrp="1"/>
          </p:cNvSpPr>
          <p:nvPr>
            <p:ph idx="1"/>
          </p:nvPr>
        </p:nvSpPr>
        <p:spPr/>
        <p:txBody>
          <a:bodyPr/>
          <a:lstStyle/>
          <a:p>
            <a:r>
              <a:rPr lang="en-US" b="1" dirty="0"/>
              <a:t>keywords</a:t>
            </a:r>
            <a:r>
              <a:rPr lang="en-US" dirty="0"/>
              <a:t> - use the actual name</a:t>
            </a:r>
            <a:br>
              <a:rPr lang="en-US" dirty="0"/>
            </a:br>
            <a:r>
              <a:rPr lang="en-US" dirty="0"/>
              <a:t>(e.g. red, green, blue, pink, </a:t>
            </a:r>
            <a:r>
              <a:rPr lang="en-US" dirty="0" err="1"/>
              <a:t>papayaWhip</a:t>
            </a:r>
            <a:r>
              <a:rPr lang="en-US" dirty="0"/>
              <a:t>, </a:t>
            </a:r>
            <a:r>
              <a:rPr lang="en-US" dirty="0" err="1"/>
              <a:t>paleGoldenrod</a:t>
            </a:r>
            <a:r>
              <a:rPr lang="en-US" dirty="0"/>
              <a:t>, </a:t>
            </a:r>
            <a:r>
              <a:rPr lang="en-US" dirty="0" err="1"/>
              <a:t>etc</a:t>
            </a:r>
            <a:r>
              <a:rPr lang="en-US" dirty="0"/>
              <a:t>)</a:t>
            </a:r>
          </a:p>
          <a:p>
            <a:r>
              <a:rPr lang="en-US" b="1" dirty="0"/>
              <a:t>RGB</a:t>
            </a:r>
            <a:r>
              <a:rPr lang="en-US" dirty="0"/>
              <a:t> - uses 3 numerical values between 0 (black) and 255 (white)</a:t>
            </a:r>
          </a:p>
          <a:p>
            <a:r>
              <a:rPr lang="en-US" b="1" dirty="0"/>
              <a:t>hex code</a:t>
            </a:r>
            <a:r>
              <a:rPr lang="en-US" dirty="0"/>
              <a:t> - number sign (#) followed by six characters (0-9, A-F)</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785" y="4467579"/>
            <a:ext cx="5664530" cy="1113540"/>
          </a:xfrm>
          <a:prstGeom prst="rect">
            <a:avLst/>
          </a:prstGeom>
        </p:spPr>
      </p:pic>
    </p:spTree>
    <p:extLst>
      <p:ext uri="{BB962C8B-B14F-4D97-AF65-F5344CB8AC3E}">
        <p14:creationId xmlns:p14="http://schemas.microsoft.com/office/powerpoint/2010/main" val="1607494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a:t>
            </a:r>
            <a:r>
              <a:rPr lang="en-US" dirty="0" err="1" smtClean="0"/>
              <a:t>Colours</a:t>
            </a:r>
            <a:endParaRPr lang="en-US" dirty="0"/>
          </a:p>
        </p:txBody>
      </p:sp>
      <p:sp>
        <p:nvSpPr>
          <p:cNvPr id="3" name="Content Placeholder 2"/>
          <p:cNvSpPr>
            <a:spLocks noGrp="1"/>
          </p:cNvSpPr>
          <p:nvPr>
            <p:ph idx="1"/>
          </p:nvPr>
        </p:nvSpPr>
        <p:spPr/>
        <p:txBody>
          <a:bodyPr/>
          <a:lstStyle/>
          <a:p>
            <a:r>
              <a:rPr lang="en-US" dirty="0"/>
              <a:t>Let's take a look at some of these </a:t>
            </a:r>
            <a:r>
              <a:rPr lang="en-US" dirty="0" err="1"/>
              <a:t>colour</a:t>
            </a:r>
            <a:r>
              <a:rPr lang="en-US" dirty="0"/>
              <a:t> resources.</a:t>
            </a:r>
          </a:p>
          <a:p>
            <a:r>
              <a:rPr lang="en-US" dirty="0">
                <a:hlinkClick r:id="rId2"/>
              </a:rPr>
              <a:t>http://colours.neilorangepeel.com</a:t>
            </a:r>
            <a:endParaRPr lang="en-US" dirty="0"/>
          </a:p>
          <a:p>
            <a:r>
              <a:rPr lang="en-US" dirty="0">
                <a:hlinkClick r:id="rId3"/>
              </a:rPr>
              <a:t>http://coolors.co</a:t>
            </a:r>
            <a:endParaRPr lang="en-US" dirty="0"/>
          </a:p>
          <a:p>
            <a:r>
              <a:rPr lang="en-US" dirty="0">
                <a:hlinkClick r:id="rId4"/>
              </a:rPr>
              <a:t>http://wesandersonpalettes.tumblr.com</a:t>
            </a:r>
            <a:endParaRPr lang="en-US" dirty="0"/>
          </a:p>
          <a:p>
            <a:r>
              <a:rPr lang="en-US" dirty="0">
                <a:hlinkClick r:id="rId5"/>
              </a:rPr>
              <a:t>http://www.colorpicker.com</a:t>
            </a:r>
            <a:endParaRPr lang="en-US" dirty="0"/>
          </a:p>
          <a:p>
            <a:r>
              <a:rPr lang="en-US" dirty="0">
                <a:hlinkClick r:id="rId6"/>
              </a:rPr>
              <a:t>http://www.colourlovers.com</a:t>
            </a:r>
            <a:endParaRPr lang="en-US" dirty="0"/>
          </a:p>
          <a:p>
            <a:r>
              <a:rPr lang="en-US" dirty="0">
                <a:hlinkClick r:id="rId7"/>
              </a:rPr>
              <a:t>http://flatuicolors.com</a:t>
            </a:r>
            <a:endParaRPr lang="en-US" dirty="0"/>
          </a:p>
          <a:p>
            <a:r>
              <a:rPr lang="en-US" dirty="0">
                <a:hlinkClick r:id="rId8"/>
              </a:rPr>
              <a:t>http://color.hailpixel.com</a:t>
            </a:r>
            <a:endParaRPr lang="en-US" dirty="0"/>
          </a:p>
          <a:p>
            <a:endParaRPr lang="en-US" dirty="0"/>
          </a:p>
        </p:txBody>
      </p:sp>
    </p:spTree>
    <p:extLst>
      <p:ext uri="{BB962C8B-B14F-4D97-AF65-F5344CB8AC3E}">
        <p14:creationId xmlns:p14="http://schemas.microsoft.com/office/powerpoint/2010/main" val="1021296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Safe Fonts</a:t>
            </a:r>
            <a:endParaRPr lang="en-US" dirty="0"/>
          </a:p>
        </p:txBody>
      </p:sp>
      <p:sp>
        <p:nvSpPr>
          <p:cNvPr id="3" name="Content Placeholder 2"/>
          <p:cNvSpPr>
            <a:spLocks noGrp="1"/>
          </p:cNvSpPr>
          <p:nvPr>
            <p:ph idx="1"/>
          </p:nvPr>
        </p:nvSpPr>
        <p:spPr/>
        <p:txBody>
          <a:bodyPr>
            <a:normAutofit fontScale="62500" lnSpcReduction="20000"/>
          </a:bodyPr>
          <a:lstStyle/>
          <a:p>
            <a:r>
              <a:rPr lang="en-US" sz="2100" dirty="0"/>
              <a:t>Web safe refers to pre-installed fonts. Operating systems do not have the same defaults, so use a font </a:t>
            </a:r>
            <a:r>
              <a:rPr lang="en-US" sz="2100" i="1" dirty="0"/>
              <a:t>stack</a:t>
            </a:r>
            <a:r>
              <a:rPr lang="en-US" sz="2100" dirty="0"/>
              <a:t> to provide fallback options</a:t>
            </a:r>
            <a:r>
              <a:rPr lang="en-US" sz="2100" dirty="0" smtClean="0"/>
              <a:t>.</a:t>
            </a:r>
            <a:br>
              <a:rPr lang="en-US" sz="2100" dirty="0" smtClean="0"/>
            </a:br>
            <a:r>
              <a:rPr lang="en-US" sz="2100" dirty="0" smtClean="0"/>
              <a:t/>
            </a:r>
            <a:br>
              <a:rPr lang="en-US" sz="2100" dirty="0" smtClean="0"/>
            </a:br>
            <a:r>
              <a:rPr lang="en-US" sz="2100" dirty="0" smtClean="0"/>
              <a:t>Some </a:t>
            </a:r>
            <a:r>
              <a:rPr lang="en-US" sz="2100" dirty="0"/>
              <a:t>common "web safe" </a:t>
            </a:r>
            <a:r>
              <a:rPr lang="en-US" sz="2100" dirty="0" smtClean="0"/>
              <a:t>are:</a:t>
            </a:r>
            <a:br>
              <a:rPr lang="en-US" sz="2100" dirty="0" smtClean="0"/>
            </a:br>
            <a:endParaRPr lang="en-US" sz="2100" dirty="0" smtClean="0"/>
          </a:p>
          <a:p>
            <a:r>
              <a:rPr lang="en-US" sz="2100" dirty="0" smtClean="0">
                <a:latin typeface="Arial" charset="0"/>
                <a:ea typeface="Arial" charset="0"/>
                <a:cs typeface="Arial" charset="0"/>
              </a:rPr>
              <a:t>Arial</a:t>
            </a:r>
            <a:endParaRPr lang="en-US" sz="2100" dirty="0">
              <a:latin typeface="Arial" charset="0"/>
              <a:ea typeface="Arial" charset="0"/>
              <a:cs typeface="Arial" charset="0"/>
            </a:endParaRPr>
          </a:p>
          <a:p>
            <a:r>
              <a:rPr lang="en-US" sz="2100" dirty="0">
                <a:latin typeface="Verdana" charset="0"/>
                <a:ea typeface="Verdana" charset="0"/>
                <a:cs typeface="Verdana" charset="0"/>
              </a:rPr>
              <a:t>Verdana</a:t>
            </a:r>
          </a:p>
          <a:p>
            <a:r>
              <a:rPr lang="en-US" sz="2100" dirty="0">
                <a:latin typeface="Times New Roman" charset="0"/>
                <a:ea typeface="Times New Roman" charset="0"/>
                <a:cs typeface="Times New Roman" charset="0"/>
              </a:rPr>
              <a:t>Times New Roman</a:t>
            </a:r>
          </a:p>
          <a:p>
            <a:r>
              <a:rPr lang="en-US" sz="2100" dirty="0">
                <a:latin typeface="Georgia" charset="0"/>
                <a:ea typeface="Georgia" charset="0"/>
                <a:cs typeface="Georgia" charset="0"/>
              </a:rPr>
              <a:t>Georgia</a:t>
            </a:r>
          </a:p>
          <a:p>
            <a:r>
              <a:rPr lang="en-US" sz="2100" dirty="0" smtClean="0">
                <a:latin typeface="Courier" charset="0"/>
                <a:ea typeface="Courier" charset="0"/>
                <a:cs typeface="Courier" charset="0"/>
              </a:rPr>
              <a:t>Courier</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endParaRPr lang="en-US" dirty="0"/>
          </a:p>
        </p:txBody>
      </p:sp>
    </p:spTree>
    <p:extLst>
      <p:ext uri="{BB962C8B-B14F-4D97-AF65-F5344CB8AC3E}">
        <p14:creationId xmlns:p14="http://schemas.microsoft.com/office/powerpoint/2010/main" val="414475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Fonts</a:t>
            </a:r>
            <a:endParaRPr lang="en-US" dirty="0"/>
          </a:p>
        </p:txBody>
      </p:sp>
      <p:sp>
        <p:nvSpPr>
          <p:cNvPr id="3" name="Content Placeholder 2"/>
          <p:cNvSpPr>
            <a:spLocks noGrp="1"/>
          </p:cNvSpPr>
          <p:nvPr>
            <p:ph idx="1"/>
          </p:nvPr>
        </p:nvSpPr>
        <p:spPr/>
        <p:txBody>
          <a:bodyPr/>
          <a:lstStyle/>
          <a:p>
            <a:r>
              <a:rPr lang="en-US" dirty="0"/>
              <a:t>With the introduction of CSS3, you can now use fonts other than the pre-installed web safe fonts.</a:t>
            </a:r>
          </a:p>
          <a:p>
            <a:r>
              <a:rPr lang="en-US" dirty="0"/>
              <a:t>There are some free options like </a:t>
            </a:r>
            <a:r>
              <a:rPr lang="en-US" dirty="0">
                <a:hlinkClick r:id="rId2"/>
              </a:rPr>
              <a:t>Google Fonts</a:t>
            </a:r>
            <a:r>
              <a:rPr lang="en-US" dirty="0"/>
              <a:t> or </a:t>
            </a:r>
            <a:r>
              <a:rPr lang="en-US" dirty="0">
                <a:hlinkClick r:id="rId3"/>
              </a:rPr>
              <a:t>Font Squirrel</a:t>
            </a:r>
            <a:r>
              <a:rPr lang="en-US" dirty="0"/>
              <a:t>.</a:t>
            </a:r>
          </a:p>
          <a:p>
            <a:r>
              <a:rPr lang="en-US" dirty="0"/>
              <a:t>Google fonts provides a more straightforward option since you can link directly to their </a:t>
            </a:r>
            <a:r>
              <a:rPr lang="en-US" dirty="0" err="1"/>
              <a:t>css</a:t>
            </a:r>
            <a:r>
              <a:rPr lang="en-US" dirty="0"/>
              <a:t> files. Let's take a look at how it works</a:t>
            </a:r>
            <a:r>
              <a:rPr lang="en-US" dirty="0" smtClean="0"/>
              <a:t>.</a:t>
            </a:r>
          </a:p>
        </p:txBody>
      </p:sp>
    </p:spTree>
    <p:extLst>
      <p:ext uri="{BB962C8B-B14F-4D97-AF65-F5344CB8AC3E}">
        <p14:creationId xmlns:p14="http://schemas.microsoft.com/office/powerpoint/2010/main" val="782303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Using Google Fonts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Go to </a:t>
            </a:r>
            <a:r>
              <a:rPr lang="en-US" dirty="0">
                <a:hlinkClick r:id="rId3"/>
              </a:rPr>
              <a:t>Google </a:t>
            </a:r>
            <a:r>
              <a:rPr lang="en-US" dirty="0" smtClean="0">
                <a:hlinkClick r:id="rId3"/>
              </a:rPr>
              <a:t>Fonts</a:t>
            </a:r>
            <a:r>
              <a:rPr lang="en-US" dirty="0"/>
              <a:t>: https://</a:t>
            </a:r>
            <a:r>
              <a:rPr lang="en-US" dirty="0" err="1"/>
              <a:t>www.google.com</a:t>
            </a:r>
            <a:r>
              <a:rPr lang="en-US" dirty="0"/>
              <a:t>/fonts</a:t>
            </a:r>
          </a:p>
          <a:p>
            <a:r>
              <a:rPr lang="en-US" b="1" dirty="0"/>
              <a:t>Add to Collection</a:t>
            </a:r>
            <a:r>
              <a:rPr lang="en-US" dirty="0"/>
              <a:t> to select a font.</a:t>
            </a:r>
          </a:p>
          <a:p>
            <a:r>
              <a:rPr lang="en-US" b="1" dirty="0"/>
              <a:t>Review</a:t>
            </a:r>
            <a:r>
              <a:rPr lang="en-US" dirty="0"/>
              <a:t> to compare. </a:t>
            </a:r>
            <a:r>
              <a:rPr lang="en-US" dirty="0" smtClean="0"/>
              <a:t>(Our example </a:t>
            </a:r>
            <a:r>
              <a:rPr lang="en-US" dirty="0"/>
              <a:t>project uses Open Sans and Bad Script</a:t>
            </a:r>
            <a:r>
              <a:rPr lang="en-US" dirty="0" smtClean="0"/>
              <a:t>.)</a:t>
            </a:r>
          </a:p>
          <a:p>
            <a:r>
              <a:rPr lang="en-US" dirty="0"/>
              <a:t>Select </a:t>
            </a:r>
            <a:r>
              <a:rPr lang="en-US" b="1" dirty="0"/>
              <a:t>Use</a:t>
            </a:r>
            <a:r>
              <a:rPr lang="en-US" dirty="0"/>
              <a:t> to get the code. (You can change your selections in the next exercise.)</a:t>
            </a:r>
          </a:p>
          <a:p>
            <a:r>
              <a:rPr lang="en-US" dirty="0"/>
              <a:t>Select font weights. The more you choose, the more it will slow down page load time.</a:t>
            </a:r>
          </a:p>
          <a:p>
            <a:pPr lvl="1"/>
            <a:r>
              <a:rPr lang="en-US" dirty="0"/>
              <a:t>The LLC project uses Open Sans Light 300, regular 400 and Bad Script normal 400.</a:t>
            </a:r>
          </a:p>
          <a:p>
            <a:pPr lvl="1"/>
            <a:r>
              <a:rPr lang="en-US" dirty="0"/>
              <a:t>The default character set should contain what you need.</a:t>
            </a:r>
          </a:p>
          <a:p>
            <a:r>
              <a:rPr lang="en-US" dirty="0"/>
              <a:t>Copy the &lt;link&gt; code snippet and add it the &lt;head&gt; of your page, before your </a:t>
            </a:r>
            <a:r>
              <a:rPr lang="en-US" b="1" dirty="0" err="1"/>
              <a:t>styles.css</a:t>
            </a:r>
            <a:r>
              <a:rPr lang="en-US" dirty="0"/>
              <a:t>, to reference the Google Font CSS.</a:t>
            </a:r>
          </a:p>
          <a:p>
            <a:r>
              <a:rPr lang="en-US" dirty="0"/>
              <a:t>Now you're ready to use the new fonts. Use the font-family name listed in the Google Fonts page.</a:t>
            </a:r>
          </a:p>
        </p:txBody>
      </p:sp>
    </p:spTree>
    <p:extLst>
      <p:ext uri="{BB962C8B-B14F-4D97-AF65-F5344CB8AC3E}">
        <p14:creationId xmlns:p14="http://schemas.microsoft.com/office/powerpoint/2010/main" val="2036765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and </a:t>
            </a:r>
            <a:r>
              <a:rPr lang="en-US" dirty="0" err="1" smtClean="0"/>
              <a:t>Specificty</a:t>
            </a:r>
            <a:endParaRPr lang="en-US" dirty="0"/>
          </a:p>
        </p:txBody>
      </p:sp>
      <p:sp>
        <p:nvSpPr>
          <p:cNvPr id="3" name="Content Placeholder 2"/>
          <p:cNvSpPr>
            <a:spLocks noGrp="1"/>
          </p:cNvSpPr>
          <p:nvPr>
            <p:ph idx="1"/>
          </p:nvPr>
        </p:nvSpPr>
        <p:spPr/>
        <p:txBody>
          <a:bodyPr/>
          <a:lstStyle/>
          <a:p>
            <a:r>
              <a:rPr lang="en-US" dirty="0"/>
              <a:t>A strength of CSS is styles can be inherited from parent to child elements. Let's review the family tree structure between the elements</a:t>
            </a:r>
            <a:r>
              <a:rPr lang="en-US" dirty="0" smtClean="0"/>
              <a: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a:t>CSS properties in the body selector is inherited by the descendant elements. A more specific selector will override the inherited values.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965" y="3345900"/>
            <a:ext cx="6338376" cy="8675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965" y="5047250"/>
            <a:ext cx="6253348" cy="1773337"/>
          </a:xfrm>
          <a:prstGeom prst="rect">
            <a:avLst/>
          </a:prstGeom>
        </p:spPr>
      </p:pic>
    </p:spTree>
    <p:extLst>
      <p:ext uri="{BB962C8B-B14F-4D97-AF65-F5344CB8AC3E}">
        <p14:creationId xmlns:p14="http://schemas.microsoft.com/office/powerpoint/2010/main" val="438743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#5: Typography </a:t>
            </a:r>
            <a:endParaRPr lang="en-US" dirty="0"/>
          </a:p>
        </p:txBody>
      </p:sp>
      <p:sp>
        <p:nvSpPr>
          <p:cNvPr id="3" name="Content Placeholder 2"/>
          <p:cNvSpPr>
            <a:spLocks noGrp="1"/>
          </p:cNvSpPr>
          <p:nvPr>
            <p:ph idx="1"/>
          </p:nvPr>
        </p:nvSpPr>
        <p:spPr/>
        <p:txBody>
          <a:bodyPr/>
          <a:lstStyle/>
          <a:p>
            <a:r>
              <a:rPr lang="en-US" dirty="0"/>
              <a:t>(Make sure the Google Font stylesheet has been added to your HTML page to use the fonts.)</a:t>
            </a:r>
          </a:p>
          <a:p>
            <a:r>
              <a:rPr lang="en-US" dirty="0"/>
              <a:t>Let's add the base font to the body element, so all the descendant elements can inherit this style.</a:t>
            </a:r>
          </a:p>
          <a:p>
            <a:r>
              <a:rPr lang="en-US" dirty="0"/>
              <a:t>Change the font-weight to a thinner or thicker font (optional).</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560" y="4405580"/>
            <a:ext cx="8204200" cy="2108200"/>
          </a:xfrm>
          <a:prstGeom prst="rect">
            <a:avLst/>
          </a:prstGeom>
        </p:spPr>
      </p:pic>
    </p:spTree>
    <p:extLst>
      <p:ext uri="{BB962C8B-B14F-4D97-AF65-F5344CB8AC3E}">
        <p14:creationId xmlns:p14="http://schemas.microsoft.com/office/powerpoint/2010/main" val="135662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WEB BROWSERS</a:t>
            </a:r>
            <a:br>
              <a:rPr lang="en-US" cap="all" dirty="0"/>
            </a:br>
            <a:endParaRPr lang="en-US" dirty="0"/>
          </a:p>
        </p:txBody>
      </p:sp>
      <p:sp>
        <p:nvSpPr>
          <p:cNvPr id="3" name="Content Placeholder 2"/>
          <p:cNvSpPr>
            <a:spLocks noGrp="1"/>
          </p:cNvSpPr>
          <p:nvPr>
            <p:ph idx="1"/>
          </p:nvPr>
        </p:nvSpPr>
        <p:spPr/>
        <p:txBody>
          <a:bodyPr/>
          <a:lstStyle/>
          <a:p>
            <a:r>
              <a:rPr lang="en-US" dirty="0"/>
              <a:t>The main functionality of the </a:t>
            </a:r>
            <a:r>
              <a:rPr lang="en-US" dirty="0">
                <a:hlinkClick r:id="rId3"/>
              </a:rPr>
              <a:t>browser</a:t>
            </a:r>
            <a:r>
              <a:rPr lang="en-US" dirty="0"/>
              <a:t> is to present a </a:t>
            </a:r>
            <a:r>
              <a:rPr lang="en-US" i="1" dirty="0"/>
              <a:t>web resource</a:t>
            </a:r>
            <a:r>
              <a:rPr lang="en-US" dirty="0"/>
              <a:t> in the browser window.</a:t>
            </a:r>
          </a:p>
          <a:p>
            <a:r>
              <a:rPr lang="en-US" dirty="0"/>
              <a:t>Choose a modern web browser that supports current web standards and dev tools for a better experience.</a:t>
            </a:r>
          </a:p>
          <a:p>
            <a:r>
              <a:rPr lang="en-US" dirty="0"/>
              <a:t>In </a:t>
            </a:r>
            <a:r>
              <a:rPr lang="en-US" dirty="0">
                <a:hlinkClick r:id="rId4"/>
              </a:rPr>
              <a:t>Google Chrome</a:t>
            </a:r>
            <a:r>
              <a:rPr lang="en-US" dirty="0"/>
              <a:t> (and in other browsers), you can view the source </a:t>
            </a:r>
            <a:r>
              <a:rPr lang="en-US" dirty="0" smtClean="0"/>
              <a:t>of </a:t>
            </a:r>
            <a:r>
              <a:rPr lang="en-US" i="1" dirty="0" smtClean="0"/>
              <a:t>any</a:t>
            </a:r>
            <a:r>
              <a:rPr lang="en-US" dirty="0"/>
              <a:t> web page. Right-click / two-finger tap anywhere on the browser and select </a:t>
            </a:r>
            <a:r>
              <a:rPr lang="en-US" b="1" dirty="0"/>
              <a:t>View Web Source</a:t>
            </a:r>
            <a:r>
              <a:rPr lang="en-US" dirty="0"/>
              <a:t>. That’s HTML!</a:t>
            </a:r>
          </a:p>
          <a:p>
            <a:endParaRPr lang="en-US" dirty="0"/>
          </a:p>
        </p:txBody>
      </p:sp>
    </p:spTree>
    <p:extLst>
      <p:ext uri="{BB962C8B-B14F-4D97-AF65-F5344CB8AC3E}">
        <p14:creationId xmlns:p14="http://schemas.microsoft.com/office/powerpoint/2010/main" val="1914078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#5 Continued</a:t>
            </a:r>
            <a:endParaRPr lang="en-US" dirty="0"/>
          </a:p>
        </p:txBody>
      </p:sp>
      <p:sp>
        <p:nvSpPr>
          <p:cNvPr id="3" name="Content Placeholder 2"/>
          <p:cNvSpPr>
            <a:spLocks noGrp="1"/>
          </p:cNvSpPr>
          <p:nvPr>
            <p:ph idx="1"/>
          </p:nvPr>
        </p:nvSpPr>
        <p:spPr/>
        <p:txBody>
          <a:bodyPr/>
          <a:lstStyle/>
          <a:p>
            <a:r>
              <a:rPr lang="en-US" dirty="0"/>
              <a:t>Let's set a different font for only the headings.</a:t>
            </a:r>
          </a:p>
          <a:p>
            <a:r>
              <a:rPr lang="en-US" dirty="0"/>
              <a:t>To target multiple selectors at the same time, you can </a:t>
            </a:r>
            <a:r>
              <a:rPr lang="en-US" i="1" dirty="0"/>
              <a:t>combine</a:t>
            </a:r>
            <a:r>
              <a:rPr lang="en-US" dirty="0"/>
              <a:t> selectors with a comma.</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750871"/>
            <a:ext cx="5345051" cy="1373496"/>
          </a:xfrm>
          <a:prstGeom prst="rect">
            <a:avLst/>
          </a:prstGeom>
        </p:spPr>
      </p:pic>
    </p:spTree>
    <p:extLst>
      <p:ext uri="{BB962C8B-B14F-4D97-AF65-F5344CB8AC3E}">
        <p14:creationId xmlns:p14="http://schemas.microsoft.com/office/powerpoint/2010/main" val="242160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PART 2</a:t>
            </a:r>
            <a:endParaRPr lang="en-US" dirty="0"/>
          </a:p>
        </p:txBody>
      </p:sp>
      <p:sp>
        <p:nvSpPr>
          <p:cNvPr id="3" name="Subtitle 2"/>
          <p:cNvSpPr>
            <a:spLocks noGrp="1"/>
          </p:cNvSpPr>
          <p:nvPr>
            <p:ph type="subTitle" idx="1"/>
          </p:nvPr>
        </p:nvSpPr>
        <p:spPr/>
        <p:txBody>
          <a:bodyPr>
            <a:normAutofit/>
          </a:bodyPr>
          <a:lstStyle/>
          <a:p>
            <a:endParaRPr lang="en-US" dirty="0" smtClean="0"/>
          </a:p>
          <a:p>
            <a:r>
              <a:rPr lang="en-US" dirty="0" smtClean="0"/>
              <a:t>CSS, CSS and MORE CSS!</a:t>
            </a:r>
            <a:endParaRPr lang="en-US" dirty="0"/>
          </a:p>
        </p:txBody>
      </p:sp>
    </p:spTree>
    <p:extLst>
      <p:ext uri="{BB962C8B-B14F-4D97-AF65-F5344CB8AC3E}">
        <p14:creationId xmlns:p14="http://schemas.microsoft.com/office/powerpoint/2010/main" val="1105920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Attributes</a:t>
            </a:r>
            <a:endParaRPr lang="en-US" dirty="0"/>
          </a:p>
        </p:txBody>
      </p:sp>
      <p:sp>
        <p:nvSpPr>
          <p:cNvPr id="3" name="Content Placeholder 2"/>
          <p:cNvSpPr>
            <a:spLocks noGrp="1"/>
          </p:cNvSpPr>
          <p:nvPr>
            <p:ph idx="1"/>
          </p:nvPr>
        </p:nvSpPr>
        <p:spPr/>
        <p:txBody>
          <a:bodyPr/>
          <a:lstStyle/>
          <a:p>
            <a:r>
              <a:rPr lang="en-US" dirty="0"/>
              <a:t>Remember adding a class attribute to the About &amp; Loves section?</a:t>
            </a:r>
            <a:br>
              <a:rPr lang="en-US" dirty="0"/>
            </a:br>
            <a:r>
              <a:rPr lang="en-US" dirty="0"/>
              <a:t>They were added to give each section </a:t>
            </a:r>
            <a:r>
              <a:rPr lang="en-US" i="1" dirty="0"/>
              <a:t>different</a:t>
            </a:r>
            <a:r>
              <a:rPr lang="en-US" dirty="0"/>
              <a:t> styles.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341844"/>
            <a:ext cx="8894288" cy="2933110"/>
          </a:xfrm>
          <a:prstGeom prst="rect">
            <a:avLst/>
          </a:prstGeom>
        </p:spPr>
      </p:pic>
    </p:spTree>
    <p:extLst>
      <p:ext uri="{BB962C8B-B14F-4D97-AF65-F5344CB8AC3E}">
        <p14:creationId xmlns:p14="http://schemas.microsoft.com/office/powerpoint/2010/main" val="1666171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Attributes</a:t>
            </a:r>
            <a:endParaRPr lang="en-US" dirty="0"/>
          </a:p>
        </p:txBody>
      </p:sp>
      <p:sp>
        <p:nvSpPr>
          <p:cNvPr id="3" name="Content Placeholder 2"/>
          <p:cNvSpPr>
            <a:spLocks noGrp="1"/>
          </p:cNvSpPr>
          <p:nvPr>
            <p:ph idx="1"/>
          </p:nvPr>
        </p:nvSpPr>
        <p:spPr/>
        <p:txBody>
          <a:bodyPr/>
          <a:lstStyle/>
          <a:p>
            <a:r>
              <a:rPr lang="en-US" dirty="0"/>
              <a:t>Instead of using section as the selector, use the class name.</a:t>
            </a:r>
          </a:p>
          <a:p>
            <a:r>
              <a:rPr lang="en-US" dirty="0"/>
              <a:t>Class selectors are defined by leading period</a:t>
            </a:r>
            <a:r>
              <a:rPr lang="en-US" dirty="0" smtClean="0"/>
              <a:t>.</a:t>
            </a: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792" y="3544084"/>
            <a:ext cx="7315200" cy="2650117"/>
          </a:xfrm>
          <a:prstGeom prst="rect">
            <a:avLst/>
          </a:prstGeom>
        </p:spPr>
      </p:pic>
    </p:spTree>
    <p:extLst>
      <p:ext uri="{BB962C8B-B14F-4D97-AF65-F5344CB8AC3E}">
        <p14:creationId xmlns:p14="http://schemas.microsoft.com/office/powerpoint/2010/main" val="618057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CSS With Comments</a:t>
            </a:r>
            <a:endParaRPr lang="en-US" dirty="0"/>
          </a:p>
        </p:txBody>
      </p:sp>
      <p:sp>
        <p:nvSpPr>
          <p:cNvPr id="3" name="Content Placeholder 2"/>
          <p:cNvSpPr>
            <a:spLocks noGrp="1"/>
          </p:cNvSpPr>
          <p:nvPr>
            <p:ph idx="1"/>
          </p:nvPr>
        </p:nvSpPr>
        <p:spPr/>
        <p:txBody>
          <a:bodyPr/>
          <a:lstStyle/>
          <a:p>
            <a:r>
              <a:rPr lang="en-US" dirty="0"/>
              <a:t>Use CSS comments to organize your styles.</a:t>
            </a:r>
          </a:p>
          <a:p>
            <a:r>
              <a:rPr lang="en-US" dirty="0"/>
              <a:t>It must start with /* and end with */ but can contain any characters in between. Use whichever comment style works for you but here's a few common conventions: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446" y="3788227"/>
            <a:ext cx="3274277" cy="2710873"/>
          </a:xfrm>
          <a:prstGeom prst="rect">
            <a:avLst/>
          </a:prstGeom>
        </p:spPr>
      </p:pic>
    </p:spTree>
    <p:extLst>
      <p:ext uri="{BB962C8B-B14F-4D97-AF65-F5344CB8AC3E}">
        <p14:creationId xmlns:p14="http://schemas.microsoft.com/office/powerpoint/2010/main" val="6399310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a:t>
            </a:r>
            <a:r>
              <a:rPr lang="en-US" dirty="0" err="1" smtClean="0"/>
              <a:t>Colours</a:t>
            </a:r>
            <a:endParaRPr lang="en-US" dirty="0"/>
          </a:p>
        </p:txBody>
      </p:sp>
      <p:sp>
        <p:nvSpPr>
          <p:cNvPr id="3" name="Content Placeholder 2"/>
          <p:cNvSpPr>
            <a:spLocks noGrp="1"/>
          </p:cNvSpPr>
          <p:nvPr>
            <p:ph idx="1"/>
          </p:nvPr>
        </p:nvSpPr>
        <p:spPr/>
        <p:txBody>
          <a:bodyPr/>
          <a:lstStyle/>
          <a:p>
            <a:r>
              <a:rPr lang="en-US" dirty="0"/>
              <a:t>Adding background </a:t>
            </a:r>
            <a:r>
              <a:rPr lang="en-US" dirty="0" err="1"/>
              <a:t>colours</a:t>
            </a:r>
            <a:r>
              <a:rPr lang="en-US" dirty="0"/>
              <a:t> to sections of the page is not only a design convention, it can also help to visualize the HTML blocks of content.</a:t>
            </a:r>
          </a:p>
          <a:p>
            <a:r>
              <a:rPr lang="en-US" dirty="0"/>
              <a:t>In the final sample project, the &lt;header&gt; uses a light background </a:t>
            </a:r>
            <a:r>
              <a:rPr lang="en-US" dirty="0" err="1"/>
              <a:t>colour</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302" y="3884138"/>
            <a:ext cx="6207661" cy="1664945"/>
          </a:xfrm>
          <a:prstGeom prst="rect">
            <a:avLst/>
          </a:prstGeom>
        </p:spPr>
      </p:pic>
    </p:spTree>
    <p:extLst>
      <p:ext uri="{BB962C8B-B14F-4D97-AF65-F5344CB8AC3E}">
        <p14:creationId xmlns:p14="http://schemas.microsoft.com/office/powerpoint/2010/main" val="1554418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Class Exercise #6 – Background </a:t>
            </a:r>
            <a:r>
              <a:rPr lang="en-US" dirty="0" err="1" smtClean="0"/>
              <a:t>Colours</a:t>
            </a:r>
            <a:endParaRPr lang="en-US" dirty="0"/>
          </a:p>
        </p:txBody>
      </p:sp>
      <p:sp>
        <p:nvSpPr>
          <p:cNvPr id="3" name="Content Placeholder 2"/>
          <p:cNvSpPr>
            <a:spLocks noGrp="1"/>
          </p:cNvSpPr>
          <p:nvPr>
            <p:ph idx="1"/>
          </p:nvPr>
        </p:nvSpPr>
        <p:spPr/>
        <p:txBody>
          <a:bodyPr/>
          <a:lstStyle/>
          <a:p>
            <a:r>
              <a:rPr lang="en-US" dirty="0"/>
              <a:t>Let's update our project.</a:t>
            </a:r>
          </a:p>
          <a:p>
            <a:r>
              <a:rPr lang="en-US" dirty="0"/>
              <a:t>Add comments to block off and organize the CSS file. Use the sample below as reference.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665" y="3823245"/>
            <a:ext cx="7291449" cy="1695819"/>
          </a:xfrm>
          <a:prstGeom prst="rect">
            <a:avLst/>
          </a:prstGeom>
        </p:spPr>
      </p:pic>
    </p:spTree>
    <p:extLst>
      <p:ext uri="{BB962C8B-B14F-4D97-AF65-F5344CB8AC3E}">
        <p14:creationId xmlns:p14="http://schemas.microsoft.com/office/powerpoint/2010/main" val="2136574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Class Exercise #6 – Background </a:t>
            </a:r>
            <a:r>
              <a:rPr lang="en-US" dirty="0" err="1"/>
              <a:t>Colours</a:t>
            </a:r>
            <a:endParaRPr lang="en-US" dirty="0"/>
          </a:p>
        </p:txBody>
      </p:sp>
      <p:sp>
        <p:nvSpPr>
          <p:cNvPr id="3" name="Content Placeholder 2"/>
          <p:cNvSpPr>
            <a:spLocks noGrp="1"/>
          </p:cNvSpPr>
          <p:nvPr>
            <p:ph idx="1"/>
          </p:nvPr>
        </p:nvSpPr>
        <p:spPr/>
        <p:txBody>
          <a:bodyPr/>
          <a:lstStyle/>
          <a:p>
            <a:r>
              <a:rPr lang="en-US" dirty="0"/>
              <a:t>Next, apply a background </a:t>
            </a:r>
            <a:r>
              <a:rPr lang="en-US" dirty="0" err="1"/>
              <a:t>colour</a:t>
            </a:r>
            <a:r>
              <a:rPr lang="en-US" dirty="0"/>
              <a:t> to just the "Loves" section.</a:t>
            </a:r>
            <a:br>
              <a:rPr lang="en-US" dirty="0"/>
            </a:br>
            <a:r>
              <a:rPr lang="en-US" dirty="0"/>
              <a:t>(The "About" section is getting a different treatment in a later exercise.)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559128"/>
            <a:ext cx="5925787" cy="3032608"/>
          </a:xfrm>
          <a:prstGeom prst="rect">
            <a:avLst/>
          </a:prstGeom>
        </p:spPr>
      </p:pic>
    </p:spTree>
    <p:extLst>
      <p:ext uri="{BB962C8B-B14F-4D97-AF65-F5344CB8AC3E}">
        <p14:creationId xmlns:p14="http://schemas.microsoft.com/office/powerpoint/2010/main" val="1703737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#6 - Background </a:t>
            </a:r>
            <a:r>
              <a:rPr lang="en-US" dirty="0" err="1" smtClean="0"/>
              <a:t>Colours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647" y="2555998"/>
            <a:ext cx="8586025" cy="3678547"/>
          </a:xfrm>
        </p:spPr>
      </p:pic>
    </p:spTree>
    <p:extLst>
      <p:ext uri="{BB962C8B-B14F-4D97-AF65-F5344CB8AC3E}">
        <p14:creationId xmlns:p14="http://schemas.microsoft.com/office/powerpoint/2010/main" val="1300451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BOX MODEL</a:t>
            </a:r>
            <a:endParaRPr lang="en-US" dirty="0"/>
          </a:p>
        </p:txBody>
      </p:sp>
      <p:sp>
        <p:nvSpPr>
          <p:cNvPr id="3" name="Subtitle 2"/>
          <p:cNvSpPr>
            <a:spLocks noGrp="1"/>
          </p:cNvSpPr>
          <p:nvPr>
            <p:ph type="subTitle" idx="1"/>
          </p:nvPr>
        </p:nvSpPr>
        <p:spPr/>
        <p:txBody>
          <a:bodyPr>
            <a:normAutofit/>
          </a:bodyPr>
          <a:lstStyle/>
          <a:p>
            <a:endParaRPr lang="en-US" dirty="0" smtClean="0"/>
          </a:p>
        </p:txBody>
      </p:sp>
    </p:spTree>
    <p:extLst>
      <p:ext uri="{BB962C8B-B14F-4D97-AF65-F5344CB8AC3E}">
        <p14:creationId xmlns:p14="http://schemas.microsoft.com/office/powerpoint/2010/main" val="67524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DEVELOPER TOOLS</a:t>
            </a:r>
            <a:br>
              <a:rPr lang="en-US" cap="all" dirty="0"/>
            </a:br>
            <a:endParaRPr lang="en-US" dirty="0"/>
          </a:p>
        </p:txBody>
      </p:sp>
      <p:sp>
        <p:nvSpPr>
          <p:cNvPr id="3" name="Content Placeholder 2"/>
          <p:cNvSpPr>
            <a:spLocks noGrp="1"/>
          </p:cNvSpPr>
          <p:nvPr>
            <p:ph idx="1"/>
          </p:nvPr>
        </p:nvSpPr>
        <p:spPr/>
        <p:txBody>
          <a:bodyPr/>
          <a:lstStyle/>
          <a:p>
            <a:r>
              <a:rPr lang="en-US" b="1" dirty="0" smtClean="0"/>
              <a:t>Chrome </a:t>
            </a:r>
            <a:r>
              <a:rPr lang="en-US" b="1" dirty="0"/>
              <a:t>Developer tools</a:t>
            </a:r>
            <a:r>
              <a:rPr lang="en-US" dirty="0"/>
              <a:t> take it a step further and allows you </a:t>
            </a:r>
            <a:r>
              <a:rPr lang="en-US" dirty="0" smtClean="0"/>
              <a:t>to </a:t>
            </a:r>
            <a:r>
              <a:rPr lang="en-US" i="1" dirty="0" smtClean="0"/>
              <a:t>inspect</a:t>
            </a:r>
            <a:r>
              <a:rPr lang="en-US" dirty="0"/>
              <a:t> any web page, making it easier to test &amp; debug code. The tools can be accessed in a couple ways</a:t>
            </a:r>
            <a:r>
              <a:rPr lang="en-US" dirty="0" smtClean="0"/>
              <a:t>:</a:t>
            </a:r>
            <a:endParaRPr lang="en-US" dirty="0"/>
          </a:p>
          <a:p>
            <a:r>
              <a:rPr lang="en-US" dirty="0"/>
              <a:t>Option 1: right-click / two-finger tap on a web page and </a:t>
            </a:r>
            <a:r>
              <a:rPr lang="en-US" dirty="0" smtClean="0"/>
              <a:t>select </a:t>
            </a:r>
            <a:r>
              <a:rPr lang="en-US" b="1" dirty="0" smtClean="0"/>
              <a:t>Inspect </a:t>
            </a:r>
            <a:r>
              <a:rPr lang="en-US" b="1" dirty="0"/>
              <a:t>Element</a:t>
            </a:r>
            <a:endParaRPr lang="en-US" dirty="0"/>
          </a:p>
          <a:p>
            <a:r>
              <a:rPr lang="en-US" dirty="0"/>
              <a:t>Option 2: </a:t>
            </a:r>
            <a:r>
              <a:rPr lang="en-US" b="1" dirty="0"/>
              <a:t>Ctrl + Shift + I</a:t>
            </a:r>
            <a:r>
              <a:rPr lang="en-US" dirty="0"/>
              <a:t> (PC) / </a:t>
            </a:r>
            <a:r>
              <a:rPr lang="en-US" b="1" dirty="0" err="1"/>
              <a:t>Cmnd</a:t>
            </a:r>
            <a:r>
              <a:rPr lang="en-US" b="1" dirty="0"/>
              <a:t> + Option + I</a:t>
            </a:r>
            <a:r>
              <a:rPr lang="en-US" dirty="0"/>
              <a:t> (Mac)</a:t>
            </a:r>
          </a:p>
          <a:p>
            <a:endParaRPr lang="en-US" dirty="0"/>
          </a:p>
        </p:txBody>
      </p:sp>
    </p:spTree>
    <p:extLst>
      <p:ext uri="{BB962C8B-B14F-4D97-AF65-F5344CB8AC3E}">
        <p14:creationId xmlns:p14="http://schemas.microsoft.com/office/powerpoint/2010/main" val="15020355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 Model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517" y="2446223"/>
            <a:ext cx="5569526" cy="3781299"/>
          </a:xfrm>
        </p:spPr>
      </p:pic>
      <p:sp>
        <p:nvSpPr>
          <p:cNvPr id="5" name="Rectangle 4"/>
          <p:cNvSpPr/>
          <p:nvPr/>
        </p:nvSpPr>
        <p:spPr>
          <a:xfrm>
            <a:off x="6096000" y="3656104"/>
            <a:ext cx="6096000" cy="923330"/>
          </a:xfrm>
          <a:prstGeom prst="rect">
            <a:avLst/>
          </a:prstGeom>
        </p:spPr>
        <p:txBody>
          <a:bodyPr>
            <a:spAutoFit/>
          </a:bodyPr>
          <a:lstStyle/>
          <a:p>
            <a:r>
              <a:rPr lang="en-US" dirty="0">
                <a:solidFill>
                  <a:srgbClr val="444444"/>
                </a:solidFill>
                <a:latin typeface="Montserrat" charset="0"/>
              </a:rPr>
              <a:t>Note the spacing between the elements on your page such as the headings and paragraphs. That's the default </a:t>
            </a:r>
            <a:r>
              <a:rPr lang="en-US" dirty="0"/>
              <a:t>margin</a:t>
            </a:r>
            <a:r>
              <a:rPr lang="en-US" dirty="0">
                <a:solidFill>
                  <a:srgbClr val="444444"/>
                </a:solidFill>
                <a:latin typeface="Montserrat" charset="0"/>
              </a:rPr>
              <a:t> and </a:t>
            </a:r>
            <a:r>
              <a:rPr lang="en-US" dirty="0"/>
              <a:t>padding</a:t>
            </a:r>
            <a:r>
              <a:rPr lang="en-US" dirty="0">
                <a:solidFill>
                  <a:srgbClr val="444444"/>
                </a:solidFill>
                <a:latin typeface="Montserrat" charset="0"/>
              </a:rPr>
              <a:t> for those elements.</a:t>
            </a:r>
            <a:endParaRPr lang="en-US" dirty="0"/>
          </a:p>
        </p:txBody>
      </p:sp>
    </p:spTree>
    <p:extLst>
      <p:ext uri="{BB962C8B-B14F-4D97-AF65-F5344CB8AC3E}">
        <p14:creationId xmlns:p14="http://schemas.microsoft.com/office/powerpoint/2010/main" val="238068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 Model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7" b="17"/>
          <a:stretch>
            <a:fillRect/>
          </a:stretch>
        </p:blipFill>
        <p:spPr/>
      </p:pic>
    </p:spTree>
    <p:extLst>
      <p:ext uri="{BB962C8B-B14F-4D97-AF65-F5344CB8AC3E}">
        <p14:creationId xmlns:p14="http://schemas.microsoft.com/office/powerpoint/2010/main" val="216416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 and Padding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4599" b="14599"/>
          <a:stretch>
            <a:fillRect/>
          </a:stretch>
        </p:blipFill>
        <p:spPr/>
      </p:pic>
    </p:spTree>
    <p:extLst>
      <p:ext uri="{BB962C8B-B14F-4D97-AF65-F5344CB8AC3E}">
        <p14:creationId xmlns:p14="http://schemas.microsoft.com/office/powerpoint/2010/main" val="198686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 and Padding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512" r="2512"/>
          <a:stretch>
            <a:fillRect/>
          </a:stretch>
        </p:blipFill>
        <p:spPr/>
      </p:pic>
    </p:spTree>
    <p:extLst>
      <p:ext uri="{BB962C8B-B14F-4D97-AF65-F5344CB8AC3E}">
        <p14:creationId xmlns:p14="http://schemas.microsoft.com/office/powerpoint/2010/main" val="420779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858" b="1858"/>
          <a:stretch>
            <a:fillRect/>
          </a:stretch>
        </p:blipFill>
        <p:spPr/>
      </p:pic>
    </p:spTree>
    <p:extLst>
      <p:ext uri="{BB962C8B-B14F-4D97-AF65-F5344CB8AC3E}">
        <p14:creationId xmlns:p14="http://schemas.microsoft.com/office/powerpoint/2010/main" val="11553583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 Box: Width, Padding &amp; Border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2538" b="12538"/>
          <a:stretch>
            <a:fillRect/>
          </a:stretch>
        </p:blipFill>
        <p:spPr/>
      </p:pic>
    </p:spTree>
    <p:extLst>
      <p:ext uri="{BB962C8B-B14F-4D97-AF65-F5344CB8AC3E}">
        <p14:creationId xmlns:p14="http://schemas.microsoft.com/office/powerpoint/2010/main" val="1777206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 Box Fix</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096" b="1096"/>
          <a:stretch>
            <a:fillRect/>
          </a:stretch>
        </p:blipFill>
        <p:spPr/>
      </p:pic>
    </p:spTree>
    <p:extLst>
      <p:ext uri="{BB962C8B-B14F-4D97-AF65-F5344CB8AC3E}">
        <p14:creationId xmlns:p14="http://schemas.microsoft.com/office/powerpoint/2010/main" val="7613564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all" dirty="0"/>
              <a:t>* { BOX-SIZING: BORDER-BOX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4969" b="4969"/>
          <a:stretch>
            <a:fillRect/>
          </a:stretch>
        </p:blipFill>
        <p:spPr/>
      </p:pic>
    </p:spTree>
    <p:extLst>
      <p:ext uri="{BB962C8B-B14F-4D97-AF65-F5344CB8AC3E}">
        <p14:creationId xmlns:p14="http://schemas.microsoft.com/office/powerpoint/2010/main" val="20532171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#7 – Spacing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332" r="2332"/>
          <a:stretch>
            <a:fillRect/>
          </a:stretch>
        </p:blipFill>
        <p:spPr/>
      </p:pic>
    </p:spTree>
    <p:extLst>
      <p:ext uri="{BB962C8B-B14F-4D97-AF65-F5344CB8AC3E}">
        <p14:creationId xmlns:p14="http://schemas.microsoft.com/office/powerpoint/2010/main" val="537198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Exercise #7 – Spacing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472" b="1472"/>
          <a:stretch>
            <a:fillRect/>
          </a:stretch>
        </p:blipFill>
        <p:spPr/>
      </p:pic>
    </p:spTree>
    <p:extLst>
      <p:ext uri="{BB962C8B-B14F-4D97-AF65-F5344CB8AC3E}">
        <p14:creationId xmlns:p14="http://schemas.microsoft.com/office/powerpoint/2010/main" val="204544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TEXT EDITOR</a:t>
            </a:r>
            <a:br>
              <a:rPr lang="en-US" cap="all" dirty="0"/>
            </a:br>
            <a:endParaRPr lang="en-US" dirty="0"/>
          </a:p>
        </p:txBody>
      </p:sp>
      <p:sp>
        <p:nvSpPr>
          <p:cNvPr id="3" name="Content Placeholder 2"/>
          <p:cNvSpPr>
            <a:spLocks noGrp="1"/>
          </p:cNvSpPr>
          <p:nvPr>
            <p:ph idx="1"/>
          </p:nvPr>
        </p:nvSpPr>
        <p:spPr/>
        <p:txBody>
          <a:bodyPr/>
          <a:lstStyle/>
          <a:p>
            <a:r>
              <a:rPr lang="en-US" dirty="0"/>
              <a:t>used to write and edit code</a:t>
            </a:r>
          </a:p>
          <a:p>
            <a:r>
              <a:rPr lang="en-US" dirty="0"/>
              <a:t>preinstalled editors (Notepad / </a:t>
            </a:r>
            <a:r>
              <a:rPr lang="en-US" dirty="0" err="1"/>
              <a:t>TextEdit</a:t>
            </a:r>
            <a:r>
              <a:rPr lang="en-US" dirty="0"/>
              <a:t>) don't include many features</a:t>
            </a:r>
          </a:p>
          <a:p>
            <a:r>
              <a:rPr lang="en-US" dirty="0"/>
              <a:t>paid and free options include features such as </a:t>
            </a:r>
            <a:r>
              <a:rPr lang="en-US" dirty="0" err="1"/>
              <a:t>colour</a:t>
            </a:r>
            <a:r>
              <a:rPr lang="en-US" dirty="0"/>
              <a:t> highlighting and plugins for improving workflow</a:t>
            </a:r>
          </a:p>
          <a:p>
            <a:r>
              <a:rPr lang="en-US" dirty="0"/>
              <a:t>some great options: </a:t>
            </a:r>
            <a:r>
              <a:rPr lang="en-US" dirty="0">
                <a:hlinkClick r:id="rId3"/>
              </a:rPr>
              <a:t>Notepad++</a:t>
            </a:r>
            <a:r>
              <a:rPr lang="en-US" dirty="0"/>
              <a:t>, </a:t>
            </a:r>
            <a:r>
              <a:rPr lang="en-US" dirty="0">
                <a:hlinkClick r:id="rId4"/>
              </a:rPr>
              <a:t>Sublime Text</a:t>
            </a:r>
            <a:r>
              <a:rPr lang="en-US" dirty="0"/>
              <a:t> (untimed free trial),</a:t>
            </a:r>
            <a:r>
              <a:rPr lang="en-US" dirty="0">
                <a:hlinkClick r:id="rId5"/>
              </a:rPr>
              <a:t>Brackets</a:t>
            </a:r>
            <a:r>
              <a:rPr lang="en-US" dirty="0"/>
              <a:t> and </a:t>
            </a:r>
            <a:r>
              <a:rPr lang="en-US" dirty="0">
                <a:hlinkClick r:id="rId6"/>
              </a:rPr>
              <a:t>TextWrangler</a:t>
            </a:r>
            <a:r>
              <a:rPr lang="en-US" dirty="0"/>
              <a:t>.</a:t>
            </a:r>
          </a:p>
          <a:p>
            <a:r>
              <a:rPr lang="en-US" b="1" dirty="0">
                <a:hlinkClick r:id="rId7"/>
              </a:rPr>
              <a:t>Atom</a:t>
            </a:r>
            <a:r>
              <a:rPr lang="en-US" dirty="0"/>
              <a:t> is totally free and is the editor we'll be using today.</a:t>
            </a:r>
            <a:br>
              <a:rPr lang="en-US" dirty="0"/>
            </a:br>
            <a:r>
              <a:rPr lang="en-US" dirty="0"/>
              <a:t>(If you have another editor installed, it will work as well but some features may be different.)</a:t>
            </a:r>
          </a:p>
          <a:p>
            <a:endParaRPr lang="en-US" dirty="0"/>
          </a:p>
        </p:txBody>
      </p:sp>
    </p:spTree>
    <p:extLst>
      <p:ext uri="{BB962C8B-B14F-4D97-AF65-F5344CB8AC3E}">
        <p14:creationId xmlns:p14="http://schemas.microsoft.com/office/powerpoint/2010/main" val="919473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Exercise #7 – Spacing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8720" r="8720"/>
          <a:stretch>
            <a:fillRect/>
          </a:stretch>
        </p:blipFill>
        <p:spPr/>
      </p:pic>
    </p:spTree>
    <p:extLst>
      <p:ext uri="{BB962C8B-B14F-4D97-AF65-F5344CB8AC3E}">
        <p14:creationId xmlns:p14="http://schemas.microsoft.com/office/powerpoint/2010/main" val="17282701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#8 – Typography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4422" b="14422"/>
          <a:stretch>
            <a:fillRect/>
          </a:stretch>
        </p:blipFill>
        <p:spPr/>
      </p:pic>
    </p:spTree>
    <p:extLst>
      <p:ext uri="{BB962C8B-B14F-4D97-AF65-F5344CB8AC3E}">
        <p14:creationId xmlns:p14="http://schemas.microsoft.com/office/powerpoint/2010/main" val="1512538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#8 - Typography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3089" b="13089"/>
          <a:stretch>
            <a:fillRect/>
          </a:stretch>
        </p:blipFill>
        <p:spPr/>
      </p:pic>
    </p:spTree>
    <p:extLst>
      <p:ext uri="{BB962C8B-B14F-4D97-AF65-F5344CB8AC3E}">
        <p14:creationId xmlns:p14="http://schemas.microsoft.com/office/powerpoint/2010/main" val="696351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Descendant Selectors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257" b="1257"/>
          <a:stretch>
            <a:fillRect/>
          </a:stretch>
        </p:blipFill>
        <p:spPr/>
      </p:pic>
    </p:spTree>
    <p:extLst>
      <p:ext uri="{BB962C8B-B14F-4D97-AF65-F5344CB8AC3E}">
        <p14:creationId xmlns:p14="http://schemas.microsoft.com/office/powerpoint/2010/main" val="210664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Descendant Selectors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3291" b="3291"/>
          <a:stretch>
            <a:fillRect/>
          </a:stretch>
        </p:blipFill>
        <p:spPr/>
      </p:pic>
    </p:spTree>
    <p:extLst>
      <p:ext uri="{BB962C8B-B14F-4D97-AF65-F5344CB8AC3E}">
        <p14:creationId xmlns:p14="http://schemas.microsoft.com/office/powerpoint/2010/main" val="6250438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#9: Style the Header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7621" b="7621"/>
          <a:stretch>
            <a:fillRect/>
          </a:stretch>
        </p:blipFill>
        <p:spPr/>
      </p:pic>
    </p:spTree>
    <p:extLst>
      <p:ext uri="{BB962C8B-B14F-4D97-AF65-F5344CB8AC3E}">
        <p14:creationId xmlns:p14="http://schemas.microsoft.com/office/powerpoint/2010/main" val="6131116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Exercise #9: Style the Header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6046" b="16046"/>
          <a:stretch>
            <a:fillRect/>
          </a:stretch>
        </p:blipFill>
        <p:spPr/>
      </p:pic>
    </p:spTree>
    <p:extLst>
      <p:ext uri="{BB962C8B-B14F-4D97-AF65-F5344CB8AC3E}">
        <p14:creationId xmlns:p14="http://schemas.microsoft.com/office/powerpoint/2010/main" val="1379556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Web Page in Blocks</a:t>
            </a:r>
            <a:endParaRPr lang="en-US" dirty="0"/>
          </a:p>
        </p:txBody>
      </p:sp>
      <p:sp>
        <p:nvSpPr>
          <p:cNvPr id="3" name="Content Placeholder 2"/>
          <p:cNvSpPr>
            <a:spLocks noGrp="1"/>
          </p:cNvSpPr>
          <p:nvPr>
            <p:ph idx="1"/>
          </p:nvPr>
        </p:nvSpPr>
        <p:spPr/>
        <p:txBody>
          <a:bodyPr/>
          <a:lstStyle/>
          <a:p>
            <a:r>
              <a:rPr lang="en-US" dirty="0" smtClean="0"/>
              <a:t>When </a:t>
            </a:r>
            <a:r>
              <a:rPr lang="en-US" dirty="0"/>
              <a:t>building a web page, it's best to start with the HTML structure, then add CSS styles from general styles to more specific styles.</a:t>
            </a:r>
          </a:p>
          <a:p>
            <a:r>
              <a:rPr lang="en-US" dirty="0"/>
              <a:t>But as you may have already noticed, there's no clear cut path for what to build first. It often takes a step by step approach.</a:t>
            </a:r>
          </a:p>
          <a:p>
            <a:r>
              <a:rPr lang="en-US" dirty="0"/>
              <a:t>To avoid CSS specificity issues, let's go over some general advice for using the selectors covered so far.</a:t>
            </a:r>
          </a:p>
          <a:p>
            <a:endParaRPr lang="en-US" dirty="0"/>
          </a:p>
        </p:txBody>
      </p:sp>
    </p:spTree>
    <p:extLst>
      <p:ext uri="{BB962C8B-B14F-4D97-AF65-F5344CB8AC3E}">
        <p14:creationId xmlns:p14="http://schemas.microsoft.com/office/powerpoint/2010/main" val="6595534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Selectors: Best Practices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8623" b="18623"/>
          <a:stretch>
            <a:fillRect/>
          </a:stretch>
        </p:blipFill>
        <p:spPr/>
      </p:pic>
    </p:spTree>
    <p:extLst>
      <p:ext uri="{BB962C8B-B14F-4D97-AF65-F5344CB8AC3E}">
        <p14:creationId xmlns:p14="http://schemas.microsoft.com/office/powerpoint/2010/main" val="7098784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PAGE LAYOUT</a:t>
            </a:r>
            <a:endParaRPr lang="en-US" dirty="0"/>
          </a:p>
        </p:txBody>
      </p:sp>
      <p:sp>
        <p:nvSpPr>
          <p:cNvPr id="3" name="Subtitle 2"/>
          <p:cNvSpPr>
            <a:spLocks noGrp="1"/>
          </p:cNvSpPr>
          <p:nvPr>
            <p:ph type="subTitle" idx="1"/>
          </p:nvPr>
        </p:nvSpPr>
        <p:spPr/>
        <p:txBody>
          <a:bodyPr>
            <a:normAutofit/>
          </a:bodyPr>
          <a:lstStyle/>
          <a:p>
            <a:r>
              <a:rPr lang="en-US" dirty="0" smtClean="0"/>
              <a:t>Block, Inline, Float</a:t>
            </a:r>
          </a:p>
        </p:txBody>
      </p:sp>
    </p:spTree>
    <p:extLst>
      <p:ext uri="{BB962C8B-B14F-4D97-AF65-F5344CB8AC3E}">
        <p14:creationId xmlns:p14="http://schemas.microsoft.com/office/powerpoint/2010/main" val="1926246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Atom</a:t>
            </a:r>
            <a:endParaRPr lang="en-US" dirty="0"/>
          </a:p>
        </p:txBody>
      </p:sp>
      <p:sp>
        <p:nvSpPr>
          <p:cNvPr id="3" name="Content Placeholder 2"/>
          <p:cNvSpPr>
            <a:spLocks noGrp="1"/>
          </p:cNvSpPr>
          <p:nvPr>
            <p:ph idx="1"/>
          </p:nvPr>
        </p:nvSpPr>
        <p:spPr>
          <a:xfrm>
            <a:off x="1154954" y="2603500"/>
            <a:ext cx="5866541" cy="3416300"/>
          </a:xfrm>
        </p:spPr>
        <p:txBody>
          <a:bodyPr/>
          <a:lstStyle/>
          <a:p>
            <a:r>
              <a:rPr lang="en-US" dirty="0" smtClean="0"/>
              <a:t>Go to: </a:t>
            </a:r>
            <a:r>
              <a:rPr lang="en-US" dirty="0" err="1" smtClean="0"/>
              <a:t>atom.io</a:t>
            </a:r>
            <a:endParaRPr lang="en-US" dirty="0" smtClean="0"/>
          </a:p>
          <a:p>
            <a:r>
              <a:rPr lang="en-US" dirty="0" smtClean="0"/>
              <a:t>Click on the </a:t>
            </a:r>
            <a:r>
              <a:rPr lang="en-US" b="1" dirty="0" smtClean="0"/>
              <a:t>Download Windows Installer </a:t>
            </a:r>
            <a:r>
              <a:rPr lang="en-US" dirty="0" smtClean="0"/>
              <a:t>button</a:t>
            </a:r>
          </a:p>
          <a:p>
            <a:r>
              <a:rPr lang="en-US" dirty="0" smtClean="0"/>
              <a:t>Run the downloaded </a:t>
            </a:r>
            <a:r>
              <a:rPr lang="en-US" dirty="0" err="1" smtClean="0"/>
              <a:t>AtomSetup.exe</a:t>
            </a:r>
            <a:r>
              <a:rPr lang="en-US" dirty="0" smtClean="0"/>
              <a:t> file</a:t>
            </a:r>
          </a:p>
          <a:p>
            <a:r>
              <a:rPr lang="en-US" dirty="0" smtClean="0"/>
              <a:t>Atom will launch once the installation completes</a:t>
            </a:r>
            <a:endParaRPr lang="en-US" dirty="0"/>
          </a:p>
        </p:txBody>
      </p:sp>
      <p:pic>
        <p:nvPicPr>
          <p:cNvPr id="4" name="Picture 3"/>
          <p:cNvPicPr>
            <a:picLocks noChangeAspect="1"/>
          </p:cNvPicPr>
          <p:nvPr/>
        </p:nvPicPr>
        <p:blipFill>
          <a:blip r:embed="rId2"/>
          <a:stretch>
            <a:fillRect/>
          </a:stretch>
        </p:blipFill>
        <p:spPr>
          <a:xfrm>
            <a:off x="7021495" y="2603500"/>
            <a:ext cx="4584408" cy="3268794"/>
          </a:xfrm>
          <a:prstGeom prst="rect">
            <a:avLst/>
          </a:prstGeom>
        </p:spPr>
      </p:pic>
    </p:spTree>
    <p:extLst>
      <p:ext uri="{BB962C8B-B14F-4D97-AF65-F5344CB8AC3E}">
        <p14:creationId xmlns:p14="http://schemas.microsoft.com/office/powerpoint/2010/main" val="39199619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265" b="4265"/>
          <a:stretch>
            <a:fillRect/>
          </a:stretch>
        </p:blipFill>
        <p:spPr/>
      </p:pic>
    </p:spTree>
    <p:extLst>
      <p:ext uri="{BB962C8B-B14F-4D97-AF65-F5344CB8AC3E}">
        <p14:creationId xmlns:p14="http://schemas.microsoft.com/office/powerpoint/2010/main" val="285117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VS Inline</a:t>
            </a:r>
            <a:endParaRPr lang="en-US" dirty="0"/>
          </a:p>
        </p:txBody>
      </p:sp>
      <p:sp>
        <p:nvSpPr>
          <p:cNvPr id="3" name="Content Placeholder 2"/>
          <p:cNvSpPr>
            <a:spLocks noGrp="1"/>
          </p:cNvSpPr>
          <p:nvPr>
            <p:ph idx="1"/>
          </p:nvPr>
        </p:nvSpPr>
        <p:spPr>
          <a:xfrm>
            <a:off x="1131674" y="2413495"/>
            <a:ext cx="10233482" cy="602838"/>
          </a:xfrm>
        </p:spPr>
        <p:txBody>
          <a:bodyPr>
            <a:normAutofit lnSpcReduction="10000"/>
          </a:bodyPr>
          <a:lstStyle/>
          <a:p>
            <a:r>
              <a:rPr lang="en-US" dirty="0"/>
              <a:t>If we look at the previous box outline example again, notice that regardless of the number of characters, the content in the heading tags stack on top of each other.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768" y="3016333"/>
            <a:ext cx="5557277" cy="3752446"/>
          </a:xfrm>
          <a:prstGeom prst="rect">
            <a:avLst/>
          </a:prstGeom>
        </p:spPr>
      </p:pic>
    </p:spTree>
    <p:extLst>
      <p:ext uri="{BB962C8B-B14F-4D97-AF65-F5344CB8AC3E}">
        <p14:creationId xmlns:p14="http://schemas.microsoft.com/office/powerpoint/2010/main" val="13205519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Aligning Content</a:t>
            </a:r>
            <a:endParaRPr lang="en-US" dirty="0"/>
          </a:p>
        </p:txBody>
      </p:sp>
      <p:sp>
        <p:nvSpPr>
          <p:cNvPr id="3" name="Content Placeholder 2"/>
          <p:cNvSpPr>
            <a:spLocks noGrp="1"/>
          </p:cNvSpPr>
          <p:nvPr>
            <p:ph idx="1"/>
          </p:nvPr>
        </p:nvSpPr>
        <p:spPr/>
        <p:txBody>
          <a:bodyPr/>
          <a:lstStyle/>
          <a:p>
            <a:r>
              <a:rPr lang="en-US" dirty="0"/>
              <a:t>Even though block elements such as headings &amp; paragraphs by default display stacked on top of each other, there are ways to align block level elements using CSS.</a:t>
            </a:r>
          </a:p>
          <a:p>
            <a:r>
              <a:rPr lang="en-US" dirty="0"/>
              <a:t>Let's look at how to align the image and text to look like the below example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121" y="4125370"/>
            <a:ext cx="5933869" cy="2425412"/>
          </a:xfrm>
          <a:prstGeom prst="rect">
            <a:avLst/>
          </a:prstGeom>
        </p:spPr>
      </p:pic>
    </p:spTree>
    <p:extLst>
      <p:ext uri="{BB962C8B-B14F-4D97-AF65-F5344CB8AC3E}">
        <p14:creationId xmlns:p14="http://schemas.microsoft.com/office/powerpoint/2010/main" val="167774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Float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0188" b="10188"/>
          <a:stretch>
            <a:fillRect/>
          </a:stretch>
        </p:blipFill>
        <p:spPr/>
      </p:pic>
    </p:spTree>
    <p:extLst>
      <p:ext uri="{BB962C8B-B14F-4D97-AF65-F5344CB8AC3E}">
        <p14:creationId xmlns:p14="http://schemas.microsoft.com/office/powerpoint/2010/main" val="87678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 Float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603" b="9603"/>
          <a:stretch>
            <a:fillRect/>
          </a:stretch>
        </p:blipFill>
        <p:spPr/>
      </p:pic>
    </p:spTree>
    <p:extLst>
      <p:ext uri="{BB962C8B-B14F-4D97-AF65-F5344CB8AC3E}">
        <p14:creationId xmlns:p14="http://schemas.microsoft.com/office/powerpoint/2010/main" val="7697790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Floats &amp; Breaking the Stacking Flow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7750" b="7750"/>
          <a:stretch>
            <a:fillRect/>
          </a:stretch>
        </p:blipFill>
        <p:spPr/>
      </p:pic>
    </p:spTree>
    <p:extLst>
      <p:ext uri="{BB962C8B-B14F-4D97-AF65-F5344CB8AC3E}">
        <p14:creationId xmlns:p14="http://schemas.microsoft.com/office/powerpoint/2010/main" val="1786555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Exercise: Reset the Float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3355" b="3355"/>
          <a:stretch>
            <a:fillRect/>
          </a:stretch>
        </p:blipFill>
        <p:spPr/>
      </p:pic>
    </p:spTree>
    <p:extLst>
      <p:ext uri="{BB962C8B-B14F-4D97-AF65-F5344CB8AC3E}">
        <p14:creationId xmlns:p14="http://schemas.microsoft.com/office/powerpoint/2010/main" val="11804130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Border-Radius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3376" b="3376"/>
          <a:stretch>
            <a:fillRect/>
          </a:stretch>
        </p:blipFill>
        <p:spPr/>
      </p:pic>
    </p:spTree>
    <p:extLst>
      <p:ext uri="{BB962C8B-B14F-4D97-AF65-F5344CB8AC3E}">
        <p14:creationId xmlns:p14="http://schemas.microsoft.com/office/powerpoint/2010/main" val="11112791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Class &amp; Hover Effects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2045" b="2045"/>
          <a:stretch>
            <a:fillRect/>
          </a:stretch>
        </p:blipFill>
        <p:spPr/>
      </p:pic>
    </p:spTree>
    <p:extLst>
      <p:ext uri="{BB962C8B-B14F-4D97-AF65-F5344CB8AC3E}">
        <p14:creationId xmlns:p14="http://schemas.microsoft.com/office/powerpoint/2010/main" val="18085482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877223" cy="706964"/>
          </a:xfrm>
        </p:spPr>
        <p:txBody>
          <a:bodyPr/>
          <a:lstStyle/>
          <a:p>
            <a:r>
              <a:rPr lang="en-US" dirty="0" smtClean="0"/>
              <a:t>Exercise #10: Style the Images (20 Mins)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8014" r="8014"/>
          <a:stretch>
            <a:fillRect/>
          </a:stretch>
        </p:blipFill>
        <p:spPr/>
      </p:pic>
    </p:spTree>
    <p:extLst>
      <p:ext uri="{BB962C8B-B14F-4D97-AF65-F5344CB8AC3E}">
        <p14:creationId xmlns:p14="http://schemas.microsoft.com/office/powerpoint/2010/main" val="1564309366"/>
      </p:ext>
    </p:extLst>
  </p:cSld>
  <p:clrMapOvr>
    <a:masterClrMapping/>
  </p:clrMapOvr>
</p:sld>
</file>

<file path=ppt/theme/theme1.xml><?xml version="1.0" encoding="utf-8"?>
<a:theme xmlns:a="http://schemas.openxmlformats.org/drawingml/2006/main" name="Default Theme">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lumMod val="75000"/>
              </a:schemeClr>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Theme.thmx</Template>
  <TotalTime>5038</TotalTime>
  <Words>1864</Words>
  <Application>Microsoft Macintosh PowerPoint</Application>
  <PresentationFormat>Custom</PresentationFormat>
  <Paragraphs>350</Paragraphs>
  <Slides>108</Slides>
  <Notes>17</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Default Theme</vt:lpstr>
      <vt:lpstr>INTRO TO HTML &amp; CSS</vt:lpstr>
      <vt:lpstr>Introductions?</vt:lpstr>
      <vt:lpstr>Free the Children Info?</vt:lpstr>
      <vt:lpstr>What we’ll be learning…</vt:lpstr>
      <vt:lpstr>Getting Started</vt:lpstr>
      <vt:lpstr>WEB BROWSERS </vt:lpstr>
      <vt:lpstr>DEVELOPER TOOLS </vt:lpstr>
      <vt:lpstr>TEXT EDITOR </vt:lpstr>
      <vt:lpstr>Setting Up Atom</vt:lpstr>
      <vt:lpstr>Setting Up Atom</vt:lpstr>
      <vt:lpstr>Setting Up Atom</vt:lpstr>
      <vt:lpstr>How websites look with and without CSS</vt:lpstr>
      <vt:lpstr>INTRO TO HTML</vt:lpstr>
      <vt:lpstr>HTML Syntax</vt:lpstr>
      <vt:lpstr>HTML: The Content Layer</vt:lpstr>
      <vt:lpstr>Nested Tags</vt:lpstr>
      <vt:lpstr>Organizing Your Code</vt:lpstr>
      <vt:lpstr>Base HTML Tags</vt:lpstr>
      <vt:lpstr>Setting Up Your Project</vt:lpstr>
      <vt:lpstr>Setting Up Your Project </vt:lpstr>
      <vt:lpstr>Getting to Know Atom</vt:lpstr>
      <vt:lpstr>Class Exercise #1: Create Your Project’s HTML Page</vt:lpstr>
      <vt:lpstr>Base HTML Slides</vt:lpstr>
      <vt:lpstr>The Doctype</vt:lpstr>
      <vt:lpstr>The HTML Element</vt:lpstr>
      <vt:lpstr>The Head Element</vt:lpstr>
      <vt:lpstr>The Body Element</vt:lpstr>
      <vt:lpstr>Attributes</vt:lpstr>
      <vt:lpstr>Attributes</vt:lpstr>
      <vt:lpstr>Planning the Page Layout</vt:lpstr>
      <vt:lpstr>HTML5 Structural Elements</vt:lpstr>
      <vt:lpstr>HTML5 Structural Elements</vt:lpstr>
      <vt:lpstr>Class Exercise #2: Page Structure</vt:lpstr>
      <vt:lpstr>Adding Content: Headings, Paragraphs, Imagines and Links</vt:lpstr>
      <vt:lpstr>Headings</vt:lpstr>
      <vt:lpstr>Pre-HTML5 Heading Outline</vt:lpstr>
      <vt:lpstr>Headings &amp; HTML5 Sectioning Tags</vt:lpstr>
      <vt:lpstr>Exercise #3: Add Content (15 Mins)</vt:lpstr>
      <vt:lpstr>Self-Closing Tags and Images</vt:lpstr>
      <vt:lpstr>Image File Types</vt:lpstr>
      <vt:lpstr>Image File Paths</vt:lpstr>
      <vt:lpstr>Image File Paths</vt:lpstr>
      <vt:lpstr>Hyperlinks</vt:lpstr>
      <vt:lpstr>Exercise #4: Add Links and Images (15 Mins) </vt:lpstr>
      <vt:lpstr>INTRO TO CSS</vt:lpstr>
      <vt:lpstr>CSS: The Presentation Layer</vt:lpstr>
      <vt:lpstr>CSS Syntax &amp; Terminology</vt:lpstr>
      <vt:lpstr>Multiple CSS Declarations</vt:lpstr>
      <vt:lpstr>Practice Selecting an Element</vt:lpstr>
      <vt:lpstr>Referencing CSS</vt:lpstr>
      <vt:lpstr>Class Exercise: Create Your Project’s CSS File</vt:lpstr>
      <vt:lpstr>CSS COLOURS &amp; TYPOGRAPHY</vt:lpstr>
      <vt:lpstr>CSS Colours</vt:lpstr>
      <vt:lpstr>CSS Colours</vt:lpstr>
      <vt:lpstr>Web Safe Fonts</vt:lpstr>
      <vt:lpstr>Web Fonts</vt:lpstr>
      <vt:lpstr>Class Exercise: Using Google Fonts</vt:lpstr>
      <vt:lpstr>Inheritance and Specificty</vt:lpstr>
      <vt:lpstr>Class Exercise #5: Typography </vt:lpstr>
      <vt:lpstr>Class Exercise #5 Continued</vt:lpstr>
      <vt:lpstr>PART 2</vt:lpstr>
      <vt:lpstr>Class Attributes</vt:lpstr>
      <vt:lpstr>Class Attributes</vt:lpstr>
      <vt:lpstr>Organizing CSS With Comments</vt:lpstr>
      <vt:lpstr>Background Colours</vt:lpstr>
      <vt:lpstr>Class Exercise #6 – Background Colours</vt:lpstr>
      <vt:lpstr>Class Exercise #6 – Background Colours</vt:lpstr>
      <vt:lpstr>Class Exercise #6 - Background Colours</vt:lpstr>
      <vt:lpstr>THE BOX MODEL</vt:lpstr>
      <vt:lpstr>The Box Model</vt:lpstr>
      <vt:lpstr>The Box Model</vt:lpstr>
      <vt:lpstr>Margin and Padding</vt:lpstr>
      <vt:lpstr>Margin and Padding</vt:lpstr>
      <vt:lpstr>Practice!</vt:lpstr>
      <vt:lpstr>Border Box: Width, Padding &amp; Border</vt:lpstr>
      <vt:lpstr>Border Box Fix</vt:lpstr>
      <vt:lpstr>* { BOX-SIZING: BORDER-BOX }</vt:lpstr>
      <vt:lpstr>Class Exercise #7 – Spacing </vt:lpstr>
      <vt:lpstr>Class Exercise #7 – Spacing </vt:lpstr>
      <vt:lpstr>Class Exercise #7 – Spacing </vt:lpstr>
      <vt:lpstr>Class Exercise #8 – Typography </vt:lpstr>
      <vt:lpstr>Class Exercise #8 - Typography</vt:lpstr>
      <vt:lpstr>Descendant Selectors</vt:lpstr>
      <vt:lpstr>Descendant Selectors</vt:lpstr>
      <vt:lpstr>Class Exercise #9: Style the Header</vt:lpstr>
      <vt:lpstr>Class Exercise #9: Style the Header</vt:lpstr>
      <vt:lpstr>Building a Web Page in Blocks</vt:lpstr>
      <vt:lpstr>CSS Selectors: Best Practices </vt:lpstr>
      <vt:lpstr>PAGE LAYOUT</vt:lpstr>
      <vt:lpstr>Stacked</vt:lpstr>
      <vt:lpstr>Block VS Inline</vt:lpstr>
      <vt:lpstr>Aligning Content</vt:lpstr>
      <vt:lpstr>CSS Float</vt:lpstr>
      <vt:lpstr>Class Exercise: Float</vt:lpstr>
      <vt:lpstr>Floats &amp; Breaking the Stacking Flow</vt:lpstr>
      <vt:lpstr>CSS Exercise: Reset the Float</vt:lpstr>
      <vt:lpstr>Border-Radius</vt:lpstr>
      <vt:lpstr>Pseudo Class &amp; Hover Effects</vt:lpstr>
      <vt:lpstr>Exercise #10: Style the Images (20 Mins)</vt:lpstr>
      <vt:lpstr>Final Exercise!</vt:lpstr>
      <vt:lpstr>Background Images</vt:lpstr>
      <vt:lpstr>Background Images</vt:lpstr>
      <vt:lpstr>Background Styles &amp; The X-Axis</vt:lpstr>
      <vt:lpstr>Background Property</vt:lpstr>
      <vt:lpstr>Class Exercise #11: Background</vt:lpstr>
      <vt:lpstr>Opaque Background Styles</vt:lpstr>
      <vt:lpstr>Continued</vt:lpstr>
      <vt:lpstr>The End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HTML &amp; CSS</dc:title>
  <dc:creator>Microsoft Office User</dc:creator>
  <cp:lastModifiedBy>Salesforce.com</cp:lastModifiedBy>
  <cp:revision>31</cp:revision>
  <dcterms:created xsi:type="dcterms:W3CDTF">2016-08-09T01:48:16Z</dcterms:created>
  <dcterms:modified xsi:type="dcterms:W3CDTF">2016-08-14T03:55:50Z</dcterms:modified>
</cp:coreProperties>
</file>